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1"/>
  </p:notesMasterIdLst>
  <p:sldIdLst>
    <p:sldId id="257" r:id="rId2"/>
    <p:sldId id="258" r:id="rId3"/>
    <p:sldId id="276" r:id="rId4"/>
    <p:sldId id="285" r:id="rId5"/>
    <p:sldId id="261" r:id="rId6"/>
    <p:sldId id="259" r:id="rId7"/>
    <p:sldId id="260" r:id="rId8"/>
    <p:sldId id="262" r:id="rId9"/>
    <p:sldId id="270" r:id="rId10"/>
    <p:sldId id="268" r:id="rId11"/>
    <p:sldId id="274" r:id="rId12"/>
    <p:sldId id="275" r:id="rId13"/>
    <p:sldId id="277" r:id="rId14"/>
    <p:sldId id="278" r:id="rId15"/>
    <p:sldId id="279" r:id="rId16"/>
    <p:sldId id="280" r:id="rId17"/>
    <p:sldId id="283" r:id="rId18"/>
    <p:sldId id="284" r:id="rId19"/>
    <p:sldId id="2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52" autoAdjust="0"/>
  </p:normalViewPr>
  <p:slideViewPr>
    <p:cSldViewPr snapToGrid="0" showGuides="1">
      <p:cViewPr varScale="1">
        <p:scale>
          <a:sx n="83" d="100"/>
          <a:sy n="83" d="100"/>
        </p:scale>
        <p:origin x="30" y="558"/>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17/11/2021</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11/17/2021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11/17/2021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11/17/2021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11/17/2021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11/17/2021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11/17/2021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11/17/2021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11/17/2021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988856" y="3444079"/>
            <a:ext cx="4214295"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UBER ANALYSIS:</a:t>
            </a:r>
          </a:p>
        </p:txBody>
      </p:sp>
      <p:sp>
        <p:nvSpPr>
          <p:cNvPr id="21" name="TextBox 20"/>
          <p:cNvSpPr txBox="1"/>
          <p:nvPr/>
        </p:nvSpPr>
        <p:spPr>
          <a:xfrm>
            <a:off x="4673339" y="4150067"/>
            <a:ext cx="2845331" cy="307777"/>
          </a:xfrm>
          <a:prstGeom prst="rect">
            <a:avLst/>
          </a:prstGeom>
          <a:noFill/>
        </p:spPr>
        <p:txBody>
          <a:bodyPr wrap="none" lIns="0" tIns="0" rIns="0" bIns="0" rtlCol="0">
            <a:spAutoFit/>
          </a:bodyPr>
          <a:lstStyle/>
          <a:p>
            <a:pPr algn="ctr">
              <a:tabLst>
                <a:tab pos="347663" algn="l"/>
              </a:tabLst>
            </a:pPr>
            <a:r>
              <a:rPr lang="en-US" sz="2000" dirty="0">
                <a:solidFill>
                  <a:schemeClr val="bg1"/>
                </a:solidFill>
                <a:latin typeface="Bahnschrift Light" panose="020B0502040204020203" pitchFamily="34" charset="0"/>
              </a:rPr>
              <a:t>Pickups in New York City</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Freeform 102">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04" name="TextBox 103"/>
          <p:cNvSpPr txBox="1"/>
          <p:nvPr/>
        </p:nvSpPr>
        <p:spPr>
          <a:xfrm>
            <a:off x="11907454" y="6481180"/>
            <a:ext cx="341760" cy="307777"/>
          </a:xfrm>
          <a:prstGeom prst="rect">
            <a:avLst/>
          </a:prstGeom>
          <a:noFill/>
        </p:spPr>
        <p:txBody>
          <a:bodyPr wrap="none" rtlCol="0">
            <a:spAutoFit/>
          </a:bodyPr>
          <a:lstStyle/>
          <a:p>
            <a:r>
              <a:rPr lang="en-US" sz="1400" b="1" dirty="0">
                <a:solidFill>
                  <a:schemeClr val="bg1"/>
                </a:solidFill>
              </a:rPr>
              <a:t>10</a:t>
            </a:r>
          </a:p>
        </p:txBody>
      </p:sp>
      <p:sp>
        <p:nvSpPr>
          <p:cNvPr id="45" name="TextBox 44">
            <a:extLst>
              <a:ext uri="{FF2B5EF4-FFF2-40B4-BE49-F238E27FC236}">
                <a16:creationId xmlns:a16="http://schemas.microsoft.com/office/drawing/2014/main" id="{6972FD61-A278-4E69-85DE-75B38C250625}"/>
              </a:ext>
            </a:extLst>
          </p:cNvPr>
          <p:cNvSpPr txBox="1"/>
          <p:nvPr/>
        </p:nvSpPr>
        <p:spPr>
          <a:xfrm>
            <a:off x="124832" y="165381"/>
            <a:ext cx="11942372"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Distinguish which Day of the Week has the highest # of Trips</a:t>
            </a:r>
          </a:p>
        </p:txBody>
      </p:sp>
      <p:sp>
        <p:nvSpPr>
          <p:cNvPr id="2" name="Title 1" hidden="1">
            <a:extLst>
              <a:ext uri="{FF2B5EF4-FFF2-40B4-BE49-F238E27FC236}">
                <a16:creationId xmlns:a16="http://schemas.microsoft.com/office/drawing/2014/main" id="{9028B554-C211-4B28-93B1-C6D82314B444}"/>
              </a:ext>
            </a:extLst>
          </p:cNvPr>
          <p:cNvSpPr>
            <a:spLocks noGrp="1"/>
          </p:cNvSpPr>
          <p:nvPr>
            <p:ph type="title"/>
          </p:nvPr>
        </p:nvSpPr>
        <p:spPr/>
        <p:txBody>
          <a:bodyPr/>
          <a:lstStyle/>
          <a:p>
            <a:r>
              <a:rPr lang="en-US" dirty="0"/>
              <a:t>Slide 9</a:t>
            </a:r>
          </a:p>
        </p:txBody>
      </p:sp>
      <p:pic>
        <p:nvPicPr>
          <p:cNvPr id="4" name="Picture 3">
            <a:extLst>
              <a:ext uri="{FF2B5EF4-FFF2-40B4-BE49-F238E27FC236}">
                <a16:creationId xmlns:a16="http://schemas.microsoft.com/office/drawing/2014/main" id="{A9632C11-225B-4B1A-8A68-72A70D5F19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9872" y="1075425"/>
            <a:ext cx="5427582" cy="4827917"/>
          </a:xfrm>
          <a:prstGeom prst="rect">
            <a:avLst/>
          </a:prstGeom>
        </p:spPr>
      </p:pic>
      <p:sp>
        <p:nvSpPr>
          <p:cNvPr id="5" name="TextBox 4">
            <a:extLst>
              <a:ext uri="{FF2B5EF4-FFF2-40B4-BE49-F238E27FC236}">
                <a16:creationId xmlns:a16="http://schemas.microsoft.com/office/drawing/2014/main" id="{E4F1BBDE-FBCC-4BD3-AFA2-13E37B481541}"/>
              </a:ext>
            </a:extLst>
          </p:cNvPr>
          <p:cNvSpPr txBox="1"/>
          <p:nvPr/>
        </p:nvSpPr>
        <p:spPr>
          <a:xfrm>
            <a:off x="1270958" y="1800045"/>
            <a:ext cx="3858883" cy="2585323"/>
          </a:xfrm>
          <a:prstGeom prst="rect">
            <a:avLst/>
          </a:prstGeom>
          <a:noFill/>
        </p:spPr>
        <p:txBody>
          <a:bodyPr wrap="square" rtlCol="0">
            <a:spAutoFit/>
          </a:bodyPr>
          <a:lstStyle/>
          <a:p>
            <a:r>
              <a:rPr lang="en-CA" dirty="0">
                <a:latin typeface="Bahnschrift SemiBold" panose="020B0502040204020203" pitchFamily="34" charset="0"/>
              </a:rPr>
              <a:t>In the month of April, Wednesday has the most of trips in a week. For May, it is Friday, though Thursday is not far off. It is the opposite for June. For August, it is Tuesday. Lastly, September has the highest number on Tuesday, though Friday and Saturday have nearly the same numbers. </a:t>
            </a:r>
          </a:p>
        </p:txBody>
      </p:sp>
    </p:spTree>
    <p:extLst>
      <p:ext uri="{BB962C8B-B14F-4D97-AF65-F5344CB8AC3E}">
        <p14:creationId xmlns:p14="http://schemas.microsoft.com/office/powerpoint/2010/main" val="1708956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Freeform 102">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04" name="TextBox 103"/>
          <p:cNvSpPr txBox="1"/>
          <p:nvPr/>
        </p:nvSpPr>
        <p:spPr>
          <a:xfrm>
            <a:off x="11907454" y="6481180"/>
            <a:ext cx="341760" cy="307777"/>
          </a:xfrm>
          <a:prstGeom prst="rect">
            <a:avLst/>
          </a:prstGeom>
          <a:noFill/>
        </p:spPr>
        <p:txBody>
          <a:bodyPr wrap="none" rtlCol="0">
            <a:spAutoFit/>
          </a:bodyPr>
          <a:lstStyle/>
          <a:p>
            <a:r>
              <a:rPr lang="en-US" sz="1400" b="1" dirty="0">
                <a:solidFill>
                  <a:schemeClr val="bg1"/>
                </a:solidFill>
              </a:rPr>
              <a:t>12</a:t>
            </a:r>
          </a:p>
        </p:txBody>
      </p:sp>
      <p:sp>
        <p:nvSpPr>
          <p:cNvPr id="45" name="TextBox 44">
            <a:extLst>
              <a:ext uri="{FF2B5EF4-FFF2-40B4-BE49-F238E27FC236}">
                <a16:creationId xmlns:a16="http://schemas.microsoft.com/office/drawing/2014/main" id="{6972FD61-A278-4E69-85DE-75B38C250625}"/>
              </a:ext>
            </a:extLst>
          </p:cNvPr>
          <p:cNvSpPr txBox="1"/>
          <p:nvPr/>
        </p:nvSpPr>
        <p:spPr>
          <a:xfrm>
            <a:off x="1406433" y="165381"/>
            <a:ext cx="9379171"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Distinguish Which Base has the highest # of Trips</a:t>
            </a:r>
          </a:p>
        </p:txBody>
      </p:sp>
      <p:sp>
        <p:nvSpPr>
          <p:cNvPr id="2" name="Title 1" hidden="1">
            <a:extLst>
              <a:ext uri="{FF2B5EF4-FFF2-40B4-BE49-F238E27FC236}">
                <a16:creationId xmlns:a16="http://schemas.microsoft.com/office/drawing/2014/main" id="{9028B554-C211-4B28-93B1-C6D82314B444}"/>
              </a:ext>
            </a:extLst>
          </p:cNvPr>
          <p:cNvSpPr>
            <a:spLocks noGrp="1"/>
          </p:cNvSpPr>
          <p:nvPr>
            <p:ph type="title"/>
          </p:nvPr>
        </p:nvSpPr>
        <p:spPr/>
        <p:txBody>
          <a:bodyPr/>
          <a:lstStyle/>
          <a:p>
            <a:r>
              <a:rPr lang="en-US" dirty="0"/>
              <a:t>Slide 9</a:t>
            </a:r>
          </a:p>
        </p:txBody>
      </p:sp>
      <p:pic>
        <p:nvPicPr>
          <p:cNvPr id="6" name="Picture 5">
            <a:extLst>
              <a:ext uri="{FF2B5EF4-FFF2-40B4-BE49-F238E27FC236}">
                <a16:creationId xmlns:a16="http://schemas.microsoft.com/office/drawing/2014/main" id="{4DA70454-86F0-4CEF-AC65-9A54EB9EAE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7606" y="1328468"/>
            <a:ext cx="5205326" cy="4626633"/>
          </a:xfrm>
          <a:prstGeom prst="rect">
            <a:avLst/>
          </a:prstGeom>
        </p:spPr>
      </p:pic>
      <p:sp>
        <p:nvSpPr>
          <p:cNvPr id="7" name="TextBox 6">
            <a:extLst>
              <a:ext uri="{FF2B5EF4-FFF2-40B4-BE49-F238E27FC236}">
                <a16:creationId xmlns:a16="http://schemas.microsoft.com/office/drawing/2014/main" id="{945B2240-08A9-4F60-BA38-D80EAD9E1306}"/>
              </a:ext>
            </a:extLst>
          </p:cNvPr>
          <p:cNvSpPr txBox="1"/>
          <p:nvPr/>
        </p:nvSpPr>
        <p:spPr>
          <a:xfrm>
            <a:off x="1130388" y="2620214"/>
            <a:ext cx="3849929" cy="1477328"/>
          </a:xfrm>
          <a:prstGeom prst="rect">
            <a:avLst/>
          </a:prstGeom>
          <a:noFill/>
        </p:spPr>
        <p:txBody>
          <a:bodyPr wrap="square" rtlCol="0">
            <a:spAutoFit/>
          </a:bodyPr>
          <a:lstStyle/>
          <a:p>
            <a:r>
              <a:rPr lang="en-CA" dirty="0">
                <a:latin typeface="Bahnschrift SemiBold" panose="020B0502040204020203" pitchFamily="34" charset="0"/>
              </a:rPr>
              <a:t>The base company code B02617 has the highest number of trips followed by B02598 and then B02682. The base codes B02764 and B02512 has the lowest number. </a:t>
            </a:r>
          </a:p>
        </p:txBody>
      </p:sp>
    </p:spTree>
    <p:extLst>
      <p:ext uri="{BB962C8B-B14F-4D97-AF65-F5344CB8AC3E}">
        <p14:creationId xmlns:p14="http://schemas.microsoft.com/office/powerpoint/2010/main" val="382350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Freeform 102">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04" name="TextBox 103"/>
          <p:cNvSpPr txBox="1"/>
          <p:nvPr/>
        </p:nvSpPr>
        <p:spPr>
          <a:xfrm>
            <a:off x="11907454" y="6481180"/>
            <a:ext cx="341760" cy="307777"/>
          </a:xfrm>
          <a:prstGeom prst="rect">
            <a:avLst/>
          </a:prstGeom>
          <a:noFill/>
        </p:spPr>
        <p:txBody>
          <a:bodyPr wrap="none" rtlCol="0">
            <a:spAutoFit/>
          </a:bodyPr>
          <a:lstStyle/>
          <a:p>
            <a:r>
              <a:rPr lang="en-US" sz="1400" b="1" dirty="0">
                <a:solidFill>
                  <a:schemeClr val="bg1"/>
                </a:solidFill>
              </a:rPr>
              <a:t>13</a:t>
            </a:r>
          </a:p>
        </p:txBody>
      </p:sp>
      <p:sp>
        <p:nvSpPr>
          <p:cNvPr id="45" name="TextBox 44">
            <a:extLst>
              <a:ext uri="{FF2B5EF4-FFF2-40B4-BE49-F238E27FC236}">
                <a16:creationId xmlns:a16="http://schemas.microsoft.com/office/drawing/2014/main" id="{6972FD61-A278-4E69-85DE-75B38C250625}"/>
              </a:ext>
            </a:extLst>
          </p:cNvPr>
          <p:cNvSpPr txBox="1"/>
          <p:nvPr/>
        </p:nvSpPr>
        <p:spPr>
          <a:xfrm>
            <a:off x="1300765" y="205638"/>
            <a:ext cx="9850536" cy="984885"/>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Distinguish Which Month has the Highest # of Pickup Based on Bases</a:t>
            </a:r>
          </a:p>
        </p:txBody>
      </p:sp>
      <p:sp>
        <p:nvSpPr>
          <p:cNvPr id="2" name="Title 1" hidden="1">
            <a:extLst>
              <a:ext uri="{FF2B5EF4-FFF2-40B4-BE49-F238E27FC236}">
                <a16:creationId xmlns:a16="http://schemas.microsoft.com/office/drawing/2014/main" id="{9028B554-C211-4B28-93B1-C6D82314B444}"/>
              </a:ext>
            </a:extLst>
          </p:cNvPr>
          <p:cNvSpPr>
            <a:spLocks noGrp="1"/>
          </p:cNvSpPr>
          <p:nvPr>
            <p:ph type="title"/>
          </p:nvPr>
        </p:nvSpPr>
        <p:spPr/>
        <p:txBody>
          <a:bodyPr/>
          <a:lstStyle/>
          <a:p>
            <a:r>
              <a:rPr lang="en-US" dirty="0"/>
              <a:t>Slide 9</a:t>
            </a:r>
          </a:p>
        </p:txBody>
      </p:sp>
      <p:sp>
        <p:nvSpPr>
          <p:cNvPr id="5" name="TextBox 4">
            <a:extLst>
              <a:ext uri="{FF2B5EF4-FFF2-40B4-BE49-F238E27FC236}">
                <a16:creationId xmlns:a16="http://schemas.microsoft.com/office/drawing/2014/main" id="{E4F1BBDE-FBCC-4BD3-AFA2-13E37B481541}"/>
              </a:ext>
            </a:extLst>
          </p:cNvPr>
          <p:cNvSpPr txBox="1"/>
          <p:nvPr/>
        </p:nvSpPr>
        <p:spPr>
          <a:xfrm>
            <a:off x="1270958" y="1800045"/>
            <a:ext cx="3858883" cy="4247317"/>
          </a:xfrm>
          <a:prstGeom prst="rect">
            <a:avLst/>
          </a:prstGeom>
          <a:noFill/>
        </p:spPr>
        <p:txBody>
          <a:bodyPr wrap="square" rtlCol="0">
            <a:spAutoFit/>
          </a:bodyPr>
          <a:lstStyle/>
          <a:p>
            <a:pPr marL="285750" indent="-285750">
              <a:buFont typeface="Arial" panose="020B0604020202020204" pitchFamily="34" charset="0"/>
              <a:buChar char="•"/>
            </a:pPr>
            <a:r>
              <a:rPr lang="en-CA" dirty="0">
                <a:latin typeface="Bahnschrift SemiBold" panose="020B0502040204020203" pitchFamily="34" charset="0"/>
              </a:rPr>
              <a:t>September has the highest number of pickup on the base company codes B02764 and B02617. </a:t>
            </a:r>
          </a:p>
          <a:p>
            <a:pPr marL="285750" indent="-285750">
              <a:buFont typeface="Arial" panose="020B0604020202020204" pitchFamily="34" charset="0"/>
              <a:buChar char="•"/>
            </a:pPr>
            <a:endParaRPr lang="en-CA" dirty="0">
              <a:latin typeface="Bahnschrift SemiBold" panose="020B0502040204020203" pitchFamily="34" charset="0"/>
            </a:endParaRPr>
          </a:p>
          <a:p>
            <a:pPr marL="285750" indent="-285750">
              <a:buFont typeface="Arial" panose="020B0604020202020204" pitchFamily="34" charset="0"/>
              <a:buChar char="•"/>
            </a:pPr>
            <a:r>
              <a:rPr lang="en-CA" dirty="0">
                <a:latin typeface="Bahnschrift SemiBold" panose="020B0502040204020203" pitchFamily="34" charset="0"/>
              </a:rPr>
              <a:t>B02598 has the highest number of trips on the moth of May.</a:t>
            </a:r>
          </a:p>
          <a:p>
            <a:pPr marL="285750" indent="-285750">
              <a:buFont typeface="Arial" panose="020B0604020202020204" pitchFamily="34" charset="0"/>
              <a:buChar char="•"/>
            </a:pPr>
            <a:endParaRPr lang="en-CA" dirty="0">
              <a:latin typeface="Bahnschrift SemiBold" panose="020B0502040204020203" pitchFamily="34" charset="0"/>
            </a:endParaRPr>
          </a:p>
          <a:p>
            <a:pPr marL="285750" indent="-285750">
              <a:buFont typeface="Arial" panose="020B0604020202020204" pitchFamily="34" charset="0"/>
              <a:buChar char="•"/>
            </a:pPr>
            <a:r>
              <a:rPr lang="en-CA" dirty="0">
                <a:latin typeface="Bahnschrift SemiBold" panose="020B0502040204020203" pitchFamily="34" charset="0"/>
              </a:rPr>
              <a:t>April is the month with the highest for the base code B02682.</a:t>
            </a:r>
          </a:p>
          <a:p>
            <a:pPr marL="285750" indent="-285750">
              <a:buFont typeface="Arial" panose="020B0604020202020204" pitchFamily="34" charset="0"/>
              <a:buChar char="•"/>
            </a:pPr>
            <a:endParaRPr lang="en-CA" dirty="0">
              <a:latin typeface="Bahnschrift SemiBold" panose="020B0502040204020203" pitchFamily="34" charset="0"/>
            </a:endParaRPr>
          </a:p>
          <a:p>
            <a:pPr marL="285750" indent="-285750">
              <a:buFont typeface="Arial" panose="020B0604020202020204" pitchFamily="34" charset="0"/>
              <a:buChar char="•"/>
            </a:pPr>
            <a:r>
              <a:rPr lang="en-CA" dirty="0">
                <a:latin typeface="Bahnschrift SemiBold" panose="020B0502040204020203" pitchFamily="34" charset="0"/>
              </a:rPr>
              <a:t>The base code B02512 has approximately the same number of trips for each month. </a:t>
            </a:r>
          </a:p>
        </p:txBody>
      </p:sp>
      <p:pic>
        <p:nvPicPr>
          <p:cNvPr id="6" name="Picture 5">
            <a:extLst>
              <a:ext uri="{FF2B5EF4-FFF2-40B4-BE49-F238E27FC236}">
                <a16:creationId xmlns:a16="http://schemas.microsoft.com/office/drawing/2014/main" id="{58D4006F-8E8D-4826-8C00-F0070CC7ED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326884"/>
            <a:ext cx="5510523" cy="4908430"/>
          </a:xfrm>
          <a:prstGeom prst="rect">
            <a:avLst/>
          </a:prstGeom>
        </p:spPr>
      </p:pic>
    </p:spTree>
    <p:extLst>
      <p:ext uri="{BB962C8B-B14F-4D97-AF65-F5344CB8AC3E}">
        <p14:creationId xmlns:p14="http://schemas.microsoft.com/office/powerpoint/2010/main" val="224127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Freeform 102">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04" name="TextBox 103"/>
          <p:cNvSpPr txBox="1"/>
          <p:nvPr/>
        </p:nvSpPr>
        <p:spPr>
          <a:xfrm>
            <a:off x="11907454" y="6481180"/>
            <a:ext cx="344966" cy="307777"/>
          </a:xfrm>
          <a:prstGeom prst="rect">
            <a:avLst/>
          </a:prstGeom>
          <a:noFill/>
        </p:spPr>
        <p:txBody>
          <a:bodyPr wrap="none" rtlCol="0">
            <a:spAutoFit/>
          </a:bodyPr>
          <a:lstStyle/>
          <a:p>
            <a:r>
              <a:rPr lang="en-US" sz="1400" b="1" dirty="0">
                <a:solidFill>
                  <a:schemeClr val="bg1"/>
                </a:solidFill>
              </a:rPr>
              <a:t>14</a:t>
            </a:r>
          </a:p>
        </p:txBody>
      </p:sp>
      <p:sp>
        <p:nvSpPr>
          <p:cNvPr id="45" name="TextBox 44">
            <a:extLst>
              <a:ext uri="{FF2B5EF4-FFF2-40B4-BE49-F238E27FC236}">
                <a16:creationId xmlns:a16="http://schemas.microsoft.com/office/drawing/2014/main" id="{6972FD61-A278-4E69-85DE-75B38C250625}"/>
              </a:ext>
            </a:extLst>
          </p:cNvPr>
          <p:cNvSpPr txBox="1"/>
          <p:nvPr/>
        </p:nvSpPr>
        <p:spPr>
          <a:xfrm>
            <a:off x="2292936" y="211388"/>
            <a:ext cx="7891983" cy="984885"/>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Distinguish Which Day of the Week has the highest # of Trips based on Base:</a:t>
            </a:r>
          </a:p>
        </p:txBody>
      </p:sp>
      <p:sp>
        <p:nvSpPr>
          <p:cNvPr id="2" name="Title 1" hidden="1">
            <a:extLst>
              <a:ext uri="{FF2B5EF4-FFF2-40B4-BE49-F238E27FC236}">
                <a16:creationId xmlns:a16="http://schemas.microsoft.com/office/drawing/2014/main" id="{9028B554-C211-4B28-93B1-C6D82314B444}"/>
              </a:ext>
            </a:extLst>
          </p:cNvPr>
          <p:cNvSpPr>
            <a:spLocks noGrp="1"/>
          </p:cNvSpPr>
          <p:nvPr>
            <p:ph type="title"/>
          </p:nvPr>
        </p:nvSpPr>
        <p:spPr/>
        <p:txBody>
          <a:bodyPr/>
          <a:lstStyle/>
          <a:p>
            <a:r>
              <a:rPr lang="en-US" dirty="0"/>
              <a:t>Slide 9</a:t>
            </a:r>
          </a:p>
        </p:txBody>
      </p:sp>
      <p:sp>
        <p:nvSpPr>
          <p:cNvPr id="5" name="TextBox 4">
            <a:extLst>
              <a:ext uri="{FF2B5EF4-FFF2-40B4-BE49-F238E27FC236}">
                <a16:creationId xmlns:a16="http://schemas.microsoft.com/office/drawing/2014/main" id="{E4F1BBDE-FBCC-4BD3-AFA2-13E37B481541}"/>
              </a:ext>
            </a:extLst>
          </p:cNvPr>
          <p:cNvSpPr txBox="1"/>
          <p:nvPr/>
        </p:nvSpPr>
        <p:spPr>
          <a:xfrm>
            <a:off x="1270958" y="1800045"/>
            <a:ext cx="3858883" cy="2585323"/>
          </a:xfrm>
          <a:prstGeom prst="rect">
            <a:avLst/>
          </a:prstGeom>
          <a:noFill/>
        </p:spPr>
        <p:txBody>
          <a:bodyPr wrap="square" rtlCol="0">
            <a:spAutoFit/>
          </a:bodyPr>
          <a:lstStyle/>
          <a:p>
            <a:r>
              <a:rPr lang="en-CA" dirty="0">
                <a:latin typeface="Bahnschrift SemiBold" panose="020B0502040204020203" pitchFamily="34" charset="0"/>
              </a:rPr>
              <a:t>In the month of April, Wednesday has the most of trips in a week. For May, it is Friday, though Thursday is not far off. It is the opposite for June. For August, it is Tuesday. Lastly, September has the highest number on Tuesday, though Friday and Saturday have nearly the same numbers. </a:t>
            </a:r>
          </a:p>
        </p:txBody>
      </p:sp>
      <p:pic>
        <p:nvPicPr>
          <p:cNvPr id="6" name="Picture 5">
            <a:extLst>
              <a:ext uri="{FF2B5EF4-FFF2-40B4-BE49-F238E27FC236}">
                <a16:creationId xmlns:a16="http://schemas.microsoft.com/office/drawing/2014/main" id="{3C4111CE-A4AB-43A8-93BB-8FCD359FA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6383" y="1602451"/>
            <a:ext cx="5246787" cy="4723284"/>
          </a:xfrm>
          <a:prstGeom prst="rect">
            <a:avLst/>
          </a:prstGeom>
        </p:spPr>
      </p:pic>
    </p:spTree>
    <p:extLst>
      <p:ext uri="{BB962C8B-B14F-4D97-AF65-F5344CB8AC3E}">
        <p14:creationId xmlns:p14="http://schemas.microsoft.com/office/powerpoint/2010/main" val="3598629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Freeform 102">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04" name="TextBox 103"/>
          <p:cNvSpPr txBox="1"/>
          <p:nvPr/>
        </p:nvSpPr>
        <p:spPr>
          <a:xfrm>
            <a:off x="11907454" y="6481180"/>
            <a:ext cx="341760" cy="523220"/>
          </a:xfrm>
          <a:prstGeom prst="rect">
            <a:avLst/>
          </a:prstGeom>
          <a:noFill/>
        </p:spPr>
        <p:txBody>
          <a:bodyPr wrap="none" rtlCol="0">
            <a:spAutoFit/>
          </a:bodyPr>
          <a:lstStyle/>
          <a:p>
            <a:r>
              <a:rPr lang="en-US" sz="1400" b="1" dirty="0">
                <a:solidFill>
                  <a:schemeClr val="bg1"/>
                </a:solidFill>
              </a:rPr>
              <a:t>15</a:t>
            </a:r>
          </a:p>
          <a:p>
            <a:endParaRPr lang="en-US" sz="1400" b="1" dirty="0">
              <a:solidFill>
                <a:schemeClr val="bg1"/>
              </a:solidFill>
            </a:endParaRPr>
          </a:p>
        </p:txBody>
      </p:sp>
      <p:sp>
        <p:nvSpPr>
          <p:cNvPr id="45" name="TextBox 44">
            <a:extLst>
              <a:ext uri="{FF2B5EF4-FFF2-40B4-BE49-F238E27FC236}">
                <a16:creationId xmlns:a16="http://schemas.microsoft.com/office/drawing/2014/main" id="{6972FD61-A278-4E69-85DE-75B38C250625}"/>
              </a:ext>
            </a:extLst>
          </p:cNvPr>
          <p:cNvSpPr txBox="1"/>
          <p:nvPr/>
        </p:nvSpPr>
        <p:spPr>
          <a:xfrm>
            <a:off x="3886283" y="165381"/>
            <a:ext cx="4419480"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Heat Map: Hour &amp; Day</a:t>
            </a:r>
          </a:p>
        </p:txBody>
      </p:sp>
      <p:sp>
        <p:nvSpPr>
          <p:cNvPr id="2" name="Title 1" hidden="1">
            <a:extLst>
              <a:ext uri="{FF2B5EF4-FFF2-40B4-BE49-F238E27FC236}">
                <a16:creationId xmlns:a16="http://schemas.microsoft.com/office/drawing/2014/main" id="{9028B554-C211-4B28-93B1-C6D82314B444}"/>
              </a:ext>
            </a:extLst>
          </p:cNvPr>
          <p:cNvSpPr>
            <a:spLocks noGrp="1"/>
          </p:cNvSpPr>
          <p:nvPr>
            <p:ph type="title"/>
          </p:nvPr>
        </p:nvSpPr>
        <p:spPr/>
        <p:txBody>
          <a:bodyPr/>
          <a:lstStyle/>
          <a:p>
            <a:r>
              <a:rPr lang="en-US" dirty="0"/>
              <a:t>Slide 9</a:t>
            </a:r>
          </a:p>
        </p:txBody>
      </p:sp>
      <p:sp>
        <p:nvSpPr>
          <p:cNvPr id="5" name="TextBox 4">
            <a:extLst>
              <a:ext uri="{FF2B5EF4-FFF2-40B4-BE49-F238E27FC236}">
                <a16:creationId xmlns:a16="http://schemas.microsoft.com/office/drawing/2014/main" id="{E4F1BBDE-FBCC-4BD3-AFA2-13E37B481541}"/>
              </a:ext>
            </a:extLst>
          </p:cNvPr>
          <p:cNvSpPr txBox="1"/>
          <p:nvPr/>
        </p:nvSpPr>
        <p:spPr>
          <a:xfrm>
            <a:off x="1059121" y="2377867"/>
            <a:ext cx="4601941" cy="2862322"/>
          </a:xfrm>
          <a:prstGeom prst="rect">
            <a:avLst/>
          </a:prstGeom>
          <a:noFill/>
        </p:spPr>
        <p:txBody>
          <a:bodyPr wrap="square" rtlCol="0">
            <a:spAutoFit/>
          </a:bodyPr>
          <a:lstStyle/>
          <a:p>
            <a:pPr marL="285750" indent="-285750">
              <a:buFont typeface="Arial" panose="020B0604020202020204" pitchFamily="34" charset="0"/>
              <a:buChar char="•"/>
            </a:pPr>
            <a:r>
              <a:rPr lang="en-CA" dirty="0">
                <a:latin typeface="Bahnschrift SemiBold" panose="020B0502040204020203" pitchFamily="34" charset="0"/>
              </a:rPr>
              <a:t>A heatmap is a graphical representation of data where the individual values contained in a matrix are represented as colors. </a:t>
            </a:r>
          </a:p>
          <a:p>
            <a:endParaRPr lang="en-CA" dirty="0">
              <a:latin typeface="Bahnschrift SemiBold" panose="020B0502040204020203" pitchFamily="34" charset="0"/>
            </a:endParaRPr>
          </a:p>
          <a:p>
            <a:pPr marL="285750" indent="-285750">
              <a:buFont typeface="Arial" panose="020B0604020202020204" pitchFamily="34" charset="0"/>
              <a:buChar char="•"/>
            </a:pPr>
            <a:r>
              <a:rPr lang="en-CA" dirty="0">
                <a:latin typeface="Bahnschrift SemiBold" panose="020B0502040204020203" pitchFamily="34" charset="0"/>
              </a:rPr>
              <a:t>The colors in the heatmap on the right represents the total number of trips grouped by hour and day. </a:t>
            </a:r>
          </a:p>
          <a:p>
            <a:endParaRPr lang="en-CA" dirty="0">
              <a:latin typeface="Bahnschrift SemiBold" panose="020B0502040204020203" pitchFamily="34" charset="0"/>
            </a:endParaRPr>
          </a:p>
          <a:p>
            <a:r>
              <a:rPr lang="en-CA" u="sng" dirty="0">
                <a:latin typeface="Bahnschrift SemiBold" panose="020B0502040204020203" pitchFamily="34" charset="0"/>
              </a:rPr>
              <a:t>The lighter the color the higher the total.</a:t>
            </a:r>
          </a:p>
        </p:txBody>
      </p:sp>
      <p:pic>
        <p:nvPicPr>
          <p:cNvPr id="8" name="Picture 7">
            <a:extLst>
              <a:ext uri="{FF2B5EF4-FFF2-40B4-BE49-F238E27FC236}">
                <a16:creationId xmlns:a16="http://schemas.microsoft.com/office/drawing/2014/main" id="{890D7E76-A359-4123-87CD-0B60FEC2A3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2301" y="1495245"/>
            <a:ext cx="5390385" cy="4799162"/>
          </a:xfrm>
          <a:prstGeom prst="rect">
            <a:avLst/>
          </a:prstGeom>
        </p:spPr>
      </p:pic>
    </p:spTree>
    <p:extLst>
      <p:ext uri="{BB962C8B-B14F-4D97-AF65-F5344CB8AC3E}">
        <p14:creationId xmlns:p14="http://schemas.microsoft.com/office/powerpoint/2010/main" val="3891503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Freeform 102">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04" name="TextBox 103"/>
          <p:cNvSpPr txBox="1"/>
          <p:nvPr/>
        </p:nvSpPr>
        <p:spPr>
          <a:xfrm>
            <a:off x="11907454" y="6481180"/>
            <a:ext cx="341760" cy="307777"/>
          </a:xfrm>
          <a:prstGeom prst="rect">
            <a:avLst/>
          </a:prstGeom>
          <a:noFill/>
        </p:spPr>
        <p:txBody>
          <a:bodyPr wrap="none" rtlCol="0">
            <a:spAutoFit/>
          </a:bodyPr>
          <a:lstStyle/>
          <a:p>
            <a:r>
              <a:rPr lang="en-US" sz="1400" b="1" dirty="0">
                <a:solidFill>
                  <a:schemeClr val="bg1"/>
                </a:solidFill>
              </a:rPr>
              <a:t>16</a:t>
            </a:r>
          </a:p>
        </p:txBody>
      </p:sp>
      <p:sp>
        <p:nvSpPr>
          <p:cNvPr id="45" name="TextBox 44">
            <a:extLst>
              <a:ext uri="{FF2B5EF4-FFF2-40B4-BE49-F238E27FC236}">
                <a16:creationId xmlns:a16="http://schemas.microsoft.com/office/drawing/2014/main" id="{6972FD61-A278-4E69-85DE-75B38C250625}"/>
              </a:ext>
            </a:extLst>
          </p:cNvPr>
          <p:cNvSpPr txBox="1"/>
          <p:nvPr/>
        </p:nvSpPr>
        <p:spPr>
          <a:xfrm>
            <a:off x="4212204" y="303404"/>
            <a:ext cx="3284554"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More Heat Maps</a:t>
            </a:r>
          </a:p>
        </p:txBody>
      </p:sp>
      <p:sp>
        <p:nvSpPr>
          <p:cNvPr id="2" name="Title 1" hidden="1">
            <a:extLst>
              <a:ext uri="{FF2B5EF4-FFF2-40B4-BE49-F238E27FC236}">
                <a16:creationId xmlns:a16="http://schemas.microsoft.com/office/drawing/2014/main" id="{9028B554-C211-4B28-93B1-C6D82314B444}"/>
              </a:ext>
            </a:extLst>
          </p:cNvPr>
          <p:cNvSpPr>
            <a:spLocks noGrp="1"/>
          </p:cNvSpPr>
          <p:nvPr>
            <p:ph type="title"/>
          </p:nvPr>
        </p:nvSpPr>
        <p:spPr/>
        <p:txBody>
          <a:bodyPr/>
          <a:lstStyle/>
          <a:p>
            <a:r>
              <a:rPr lang="en-US" dirty="0"/>
              <a:t>Slide 9</a:t>
            </a:r>
          </a:p>
        </p:txBody>
      </p:sp>
      <p:pic>
        <p:nvPicPr>
          <p:cNvPr id="6" name="Picture 5">
            <a:extLst>
              <a:ext uri="{FF2B5EF4-FFF2-40B4-BE49-F238E27FC236}">
                <a16:creationId xmlns:a16="http://schemas.microsoft.com/office/drawing/2014/main" id="{2FD6E582-5977-4834-8DB3-2CE37BC05B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674" y="1372892"/>
            <a:ext cx="5379326" cy="4787660"/>
          </a:xfrm>
          <a:prstGeom prst="rect">
            <a:avLst/>
          </a:prstGeom>
        </p:spPr>
      </p:pic>
      <p:pic>
        <p:nvPicPr>
          <p:cNvPr id="3" name="Picture 2">
            <a:extLst>
              <a:ext uri="{FF2B5EF4-FFF2-40B4-BE49-F238E27FC236}">
                <a16:creationId xmlns:a16="http://schemas.microsoft.com/office/drawing/2014/main" id="{0A4170AE-7679-4DAB-B4A7-2991C143EF1B}"/>
              </a:ext>
            </a:extLst>
          </p:cNvPr>
          <p:cNvPicPr>
            <a:picLocks noChangeAspect="1"/>
          </p:cNvPicPr>
          <p:nvPr/>
        </p:nvPicPr>
        <p:blipFill>
          <a:blip r:embed="rId3"/>
          <a:stretch>
            <a:fillRect/>
          </a:stretch>
        </p:blipFill>
        <p:spPr>
          <a:xfrm>
            <a:off x="6475579" y="1372892"/>
            <a:ext cx="5431875" cy="4960940"/>
          </a:xfrm>
          <a:prstGeom prst="rect">
            <a:avLst/>
          </a:prstGeom>
        </p:spPr>
      </p:pic>
    </p:spTree>
    <p:extLst>
      <p:ext uri="{BB962C8B-B14F-4D97-AF65-F5344CB8AC3E}">
        <p14:creationId xmlns:p14="http://schemas.microsoft.com/office/powerpoint/2010/main" val="1640968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Freeform 102">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04" name="TextBox 103"/>
          <p:cNvSpPr txBox="1"/>
          <p:nvPr/>
        </p:nvSpPr>
        <p:spPr>
          <a:xfrm>
            <a:off x="11907454" y="6481180"/>
            <a:ext cx="338554" cy="307777"/>
          </a:xfrm>
          <a:prstGeom prst="rect">
            <a:avLst/>
          </a:prstGeom>
          <a:noFill/>
        </p:spPr>
        <p:txBody>
          <a:bodyPr wrap="none" rtlCol="0">
            <a:spAutoFit/>
          </a:bodyPr>
          <a:lstStyle/>
          <a:p>
            <a:r>
              <a:rPr lang="en-US" sz="1400" b="1" dirty="0">
                <a:solidFill>
                  <a:schemeClr val="bg1"/>
                </a:solidFill>
              </a:rPr>
              <a:t>17</a:t>
            </a:r>
          </a:p>
        </p:txBody>
      </p:sp>
      <p:sp>
        <p:nvSpPr>
          <p:cNvPr id="45" name="TextBox 44">
            <a:extLst>
              <a:ext uri="{FF2B5EF4-FFF2-40B4-BE49-F238E27FC236}">
                <a16:creationId xmlns:a16="http://schemas.microsoft.com/office/drawing/2014/main" id="{6972FD61-A278-4E69-85DE-75B38C250625}"/>
              </a:ext>
            </a:extLst>
          </p:cNvPr>
          <p:cNvSpPr txBox="1"/>
          <p:nvPr/>
        </p:nvSpPr>
        <p:spPr>
          <a:xfrm>
            <a:off x="5114981" y="165381"/>
            <a:ext cx="1962077"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Heat Map</a:t>
            </a:r>
          </a:p>
        </p:txBody>
      </p:sp>
      <p:sp>
        <p:nvSpPr>
          <p:cNvPr id="2" name="Title 1" hidden="1">
            <a:extLst>
              <a:ext uri="{FF2B5EF4-FFF2-40B4-BE49-F238E27FC236}">
                <a16:creationId xmlns:a16="http://schemas.microsoft.com/office/drawing/2014/main" id="{9028B554-C211-4B28-93B1-C6D82314B444}"/>
              </a:ext>
            </a:extLst>
          </p:cNvPr>
          <p:cNvSpPr>
            <a:spLocks noGrp="1"/>
          </p:cNvSpPr>
          <p:nvPr>
            <p:ph type="title"/>
          </p:nvPr>
        </p:nvSpPr>
        <p:spPr/>
        <p:txBody>
          <a:bodyPr/>
          <a:lstStyle/>
          <a:p>
            <a:r>
              <a:rPr lang="en-US" dirty="0"/>
              <a:t>Slide 9</a:t>
            </a:r>
          </a:p>
        </p:txBody>
      </p:sp>
      <p:pic>
        <p:nvPicPr>
          <p:cNvPr id="3" name="Picture 2">
            <a:extLst>
              <a:ext uri="{FF2B5EF4-FFF2-40B4-BE49-F238E27FC236}">
                <a16:creationId xmlns:a16="http://schemas.microsoft.com/office/drawing/2014/main" id="{757810D8-A6B1-4ED8-B289-C9F98AE11255}"/>
              </a:ext>
            </a:extLst>
          </p:cNvPr>
          <p:cNvPicPr>
            <a:picLocks noChangeAspect="1"/>
          </p:cNvPicPr>
          <p:nvPr/>
        </p:nvPicPr>
        <p:blipFill>
          <a:blip r:embed="rId2"/>
          <a:stretch>
            <a:fillRect/>
          </a:stretch>
        </p:blipFill>
        <p:spPr>
          <a:xfrm>
            <a:off x="584568" y="1035988"/>
            <a:ext cx="5651482" cy="4993057"/>
          </a:xfrm>
          <a:prstGeom prst="rect">
            <a:avLst/>
          </a:prstGeom>
        </p:spPr>
      </p:pic>
      <p:pic>
        <p:nvPicPr>
          <p:cNvPr id="4" name="Picture 3">
            <a:extLst>
              <a:ext uri="{FF2B5EF4-FFF2-40B4-BE49-F238E27FC236}">
                <a16:creationId xmlns:a16="http://schemas.microsoft.com/office/drawing/2014/main" id="{AF36BE17-2C0A-4C85-8E24-B409E67F01FE}"/>
              </a:ext>
            </a:extLst>
          </p:cNvPr>
          <p:cNvPicPr>
            <a:picLocks noChangeAspect="1"/>
          </p:cNvPicPr>
          <p:nvPr/>
        </p:nvPicPr>
        <p:blipFill rotWithShape="1">
          <a:blip r:embed="rId3"/>
          <a:srcRect l="1229"/>
          <a:stretch/>
        </p:blipFill>
        <p:spPr>
          <a:xfrm>
            <a:off x="6579078" y="1109147"/>
            <a:ext cx="5473607" cy="4919898"/>
          </a:xfrm>
          <a:prstGeom prst="rect">
            <a:avLst/>
          </a:prstGeom>
        </p:spPr>
      </p:pic>
    </p:spTree>
    <p:extLst>
      <p:ext uri="{BB962C8B-B14F-4D97-AF65-F5344CB8AC3E}">
        <p14:creationId xmlns:p14="http://schemas.microsoft.com/office/powerpoint/2010/main" val="320856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Freeform 102">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04" name="TextBox 103"/>
          <p:cNvSpPr txBox="1"/>
          <p:nvPr/>
        </p:nvSpPr>
        <p:spPr>
          <a:xfrm>
            <a:off x="11907454" y="6481180"/>
            <a:ext cx="341760" cy="523220"/>
          </a:xfrm>
          <a:prstGeom prst="rect">
            <a:avLst/>
          </a:prstGeom>
          <a:noFill/>
        </p:spPr>
        <p:txBody>
          <a:bodyPr wrap="none" rtlCol="0">
            <a:spAutoFit/>
          </a:bodyPr>
          <a:lstStyle/>
          <a:p>
            <a:r>
              <a:rPr lang="en-US" sz="1400" b="1" dirty="0">
                <a:solidFill>
                  <a:schemeClr val="bg1"/>
                </a:solidFill>
              </a:rPr>
              <a:t>18</a:t>
            </a:r>
          </a:p>
          <a:p>
            <a:endParaRPr lang="en-US" sz="1400" b="1" dirty="0">
              <a:solidFill>
                <a:schemeClr val="bg1"/>
              </a:solidFill>
            </a:endParaRPr>
          </a:p>
        </p:txBody>
      </p:sp>
      <p:sp>
        <p:nvSpPr>
          <p:cNvPr id="45" name="TextBox 44">
            <a:extLst>
              <a:ext uri="{FF2B5EF4-FFF2-40B4-BE49-F238E27FC236}">
                <a16:creationId xmlns:a16="http://schemas.microsoft.com/office/drawing/2014/main" id="{6972FD61-A278-4E69-85DE-75B38C250625}"/>
              </a:ext>
            </a:extLst>
          </p:cNvPr>
          <p:cNvSpPr txBox="1"/>
          <p:nvPr/>
        </p:nvSpPr>
        <p:spPr>
          <a:xfrm>
            <a:off x="2790629" y="165381"/>
            <a:ext cx="6610785"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Map Visualization of Rides in NYC</a:t>
            </a:r>
          </a:p>
        </p:txBody>
      </p:sp>
      <p:sp>
        <p:nvSpPr>
          <p:cNvPr id="2" name="Title 1" hidden="1">
            <a:extLst>
              <a:ext uri="{FF2B5EF4-FFF2-40B4-BE49-F238E27FC236}">
                <a16:creationId xmlns:a16="http://schemas.microsoft.com/office/drawing/2014/main" id="{9028B554-C211-4B28-93B1-C6D82314B444}"/>
              </a:ext>
            </a:extLst>
          </p:cNvPr>
          <p:cNvSpPr>
            <a:spLocks noGrp="1"/>
          </p:cNvSpPr>
          <p:nvPr>
            <p:ph type="title"/>
          </p:nvPr>
        </p:nvSpPr>
        <p:spPr/>
        <p:txBody>
          <a:bodyPr/>
          <a:lstStyle/>
          <a:p>
            <a:r>
              <a:rPr lang="en-US" dirty="0"/>
              <a:t>Slide 9</a:t>
            </a:r>
          </a:p>
        </p:txBody>
      </p:sp>
      <p:sp>
        <p:nvSpPr>
          <p:cNvPr id="5" name="TextBox 4">
            <a:extLst>
              <a:ext uri="{FF2B5EF4-FFF2-40B4-BE49-F238E27FC236}">
                <a16:creationId xmlns:a16="http://schemas.microsoft.com/office/drawing/2014/main" id="{E4F1BBDE-FBCC-4BD3-AFA2-13E37B481541}"/>
              </a:ext>
            </a:extLst>
          </p:cNvPr>
          <p:cNvSpPr txBox="1"/>
          <p:nvPr/>
        </p:nvSpPr>
        <p:spPr>
          <a:xfrm>
            <a:off x="1265207" y="2828835"/>
            <a:ext cx="3858883" cy="1200329"/>
          </a:xfrm>
          <a:prstGeom prst="rect">
            <a:avLst/>
          </a:prstGeom>
          <a:noFill/>
        </p:spPr>
        <p:txBody>
          <a:bodyPr wrap="square" rtlCol="0">
            <a:spAutoFit/>
          </a:bodyPr>
          <a:lstStyle/>
          <a:p>
            <a:r>
              <a:rPr lang="en-CA" dirty="0">
                <a:latin typeface="Bahnschrift SemiBold" panose="020B0502040204020203" pitchFamily="34" charset="0"/>
              </a:rPr>
              <a:t>Each dot represents a pickup that happened in NYC. The more clustered an area is the more trips is made.  </a:t>
            </a:r>
          </a:p>
        </p:txBody>
      </p:sp>
      <p:pic>
        <p:nvPicPr>
          <p:cNvPr id="6" name="Picture 5">
            <a:extLst>
              <a:ext uri="{FF2B5EF4-FFF2-40B4-BE49-F238E27FC236}">
                <a16:creationId xmlns:a16="http://schemas.microsoft.com/office/drawing/2014/main" id="{FD149880-CC68-4B63-A4B5-E7AC0E5301FF}"/>
              </a:ext>
            </a:extLst>
          </p:cNvPr>
          <p:cNvPicPr>
            <a:picLocks noChangeAspect="1"/>
          </p:cNvPicPr>
          <p:nvPr/>
        </p:nvPicPr>
        <p:blipFill rotWithShape="1">
          <a:blip r:embed="rId2">
            <a:extLst>
              <a:ext uri="{28A0092B-C50C-407E-A947-70E740481C1C}">
                <a14:useLocalDpi xmlns:a14="http://schemas.microsoft.com/office/drawing/2010/main" val="0"/>
              </a:ext>
            </a:extLst>
          </a:blip>
          <a:srcRect t="756"/>
          <a:stretch/>
        </p:blipFill>
        <p:spPr>
          <a:xfrm>
            <a:off x="5625904" y="925902"/>
            <a:ext cx="6169962" cy="5512200"/>
          </a:xfrm>
          <a:prstGeom prst="rect">
            <a:avLst/>
          </a:prstGeom>
        </p:spPr>
      </p:pic>
    </p:spTree>
    <p:extLst>
      <p:ext uri="{BB962C8B-B14F-4D97-AF65-F5344CB8AC3E}">
        <p14:creationId xmlns:p14="http://schemas.microsoft.com/office/powerpoint/2010/main" val="2480232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Freeform 102">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04" name="TextBox 103"/>
          <p:cNvSpPr txBox="1"/>
          <p:nvPr/>
        </p:nvSpPr>
        <p:spPr>
          <a:xfrm>
            <a:off x="11907454" y="6481180"/>
            <a:ext cx="341760" cy="523220"/>
          </a:xfrm>
          <a:prstGeom prst="rect">
            <a:avLst/>
          </a:prstGeom>
          <a:noFill/>
        </p:spPr>
        <p:txBody>
          <a:bodyPr wrap="none" rtlCol="0">
            <a:spAutoFit/>
          </a:bodyPr>
          <a:lstStyle/>
          <a:p>
            <a:r>
              <a:rPr lang="en-US" sz="1400" b="1" dirty="0">
                <a:solidFill>
                  <a:schemeClr val="bg1"/>
                </a:solidFill>
              </a:rPr>
              <a:t>19</a:t>
            </a:r>
          </a:p>
          <a:p>
            <a:endParaRPr lang="en-US" sz="1400" b="1" dirty="0">
              <a:solidFill>
                <a:schemeClr val="bg1"/>
              </a:solidFill>
            </a:endParaRPr>
          </a:p>
        </p:txBody>
      </p:sp>
      <p:sp>
        <p:nvSpPr>
          <p:cNvPr id="45" name="TextBox 44">
            <a:extLst>
              <a:ext uri="{FF2B5EF4-FFF2-40B4-BE49-F238E27FC236}">
                <a16:creationId xmlns:a16="http://schemas.microsoft.com/office/drawing/2014/main" id="{6972FD61-A278-4E69-85DE-75B38C250625}"/>
              </a:ext>
            </a:extLst>
          </p:cNvPr>
          <p:cNvSpPr txBox="1"/>
          <p:nvPr/>
        </p:nvSpPr>
        <p:spPr>
          <a:xfrm>
            <a:off x="1856708" y="188385"/>
            <a:ext cx="8328214" cy="984885"/>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Map Visualization of Rides in NYC Differentiated by Base</a:t>
            </a:r>
          </a:p>
        </p:txBody>
      </p:sp>
      <p:sp>
        <p:nvSpPr>
          <p:cNvPr id="2" name="Title 1" hidden="1">
            <a:extLst>
              <a:ext uri="{FF2B5EF4-FFF2-40B4-BE49-F238E27FC236}">
                <a16:creationId xmlns:a16="http://schemas.microsoft.com/office/drawing/2014/main" id="{9028B554-C211-4B28-93B1-C6D82314B444}"/>
              </a:ext>
            </a:extLst>
          </p:cNvPr>
          <p:cNvSpPr>
            <a:spLocks noGrp="1"/>
          </p:cNvSpPr>
          <p:nvPr>
            <p:ph type="title"/>
          </p:nvPr>
        </p:nvSpPr>
        <p:spPr/>
        <p:txBody>
          <a:bodyPr/>
          <a:lstStyle/>
          <a:p>
            <a:r>
              <a:rPr lang="en-US" dirty="0"/>
              <a:t>Slide 9</a:t>
            </a:r>
          </a:p>
        </p:txBody>
      </p:sp>
      <p:sp>
        <p:nvSpPr>
          <p:cNvPr id="5" name="TextBox 4">
            <a:extLst>
              <a:ext uri="{FF2B5EF4-FFF2-40B4-BE49-F238E27FC236}">
                <a16:creationId xmlns:a16="http://schemas.microsoft.com/office/drawing/2014/main" id="{E4F1BBDE-FBCC-4BD3-AFA2-13E37B481541}"/>
              </a:ext>
            </a:extLst>
          </p:cNvPr>
          <p:cNvSpPr txBox="1"/>
          <p:nvPr/>
        </p:nvSpPr>
        <p:spPr>
          <a:xfrm>
            <a:off x="1012166" y="2380891"/>
            <a:ext cx="3858883" cy="2308324"/>
          </a:xfrm>
          <a:prstGeom prst="rect">
            <a:avLst/>
          </a:prstGeom>
          <a:noFill/>
        </p:spPr>
        <p:txBody>
          <a:bodyPr wrap="square" rtlCol="0">
            <a:spAutoFit/>
          </a:bodyPr>
          <a:lstStyle/>
          <a:p>
            <a:r>
              <a:rPr lang="en-CA" dirty="0">
                <a:latin typeface="Bahnschrift SemiBold" panose="020B0502040204020203" pitchFamily="34" charset="0"/>
              </a:rPr>
              <a:t>This map is the same from the previous page, but is more transparent about which base code a pickup is affiliated with. </a:t>
            </a:r>
          </a:p>
          <a:p>
            <a:endParaRPr lang="en-CA" dirty="0">
              <a:latin typeface="Bahnschrift SemiBold" panose="020B0502040204020203" pitchFamily="34" charset="0"/>
            </a:endParaRPr>
          </a:p>
          <a:p>
            <a:r>
              <a:rPr lang="en-CA" u="sng" dirty="0">
                <a:latin typeface="Bahnschrift SemiBold" panose="020B0502040204020203" pitchFamily="34" charset="0"/>
              </a:rPr>
              <a:t>As seen, the base code B02764 has the highest number of pickup in NYC.  </a:t>
            </a:r>
          </a:p>
        </p:txBody>
      </p:sp>
      <p:pic>
        <p:nvPicPr>
          <p:cNvPr id="6" name="Picture 5">
            <a:extLst>
              <a:ext uri="{FF2B5EF4-FFF2-40B4-BE49-F238E27FC236}">
                <a16:creationId xmlns:a16="http://schemas.microsoft.com/office/drawing/2014/main" id="{8E9385E1-6C57-40D0-ABB2-758B9815E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6995" y="1414731"/>
            <a:ext cx="6242138" cy="4643887"/>
          </a:xfrm>
          <a:prstGeom prst="rect">
            <a:avLst/>
          </a:prstGeom>
        </p:spPr>
      </p:pic>
    </p:spTree>
    <p:extLst>
      <p:ext uri="{BB962C8B-B14F-4D97-AF65-F5344CB8AC3E}">
        <p14:creationId xmlns:p14="http://schemas.microsoft.com/office/powerpoint/2010/main" val="3275312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4900162" y="165381"/>
            <a:ext cx="2391680"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Introduction</a:t>
            </a:r>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2</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4" name="Picture 3">
            <a:extLst>
              <a:ext uri="{FF2B5EF4-FFF2-40B4-BE49-F238E27FC236}">
                <a16:creationId xmlns:a16="http://schemas.microsoft.com/office/drawing/2014/main" id="{6DCA149D-5E64-4259-882B-8FA566B24B35}"/>
              </a:ext>
            </a:extLst>
          </p:cNvPr>
          <p:cNvPicPr>
            <a:picLocks noChangeAspect="1"/>
          </p:cNvPicPr>
          <p:nvPr/>
        </p:nvPicPr>
        <p:blipFill>
          <a:blip r:embed="rId2"/>
          <a:stretch>
            <a:fillRect/>
          </a:stretch>
        </p:blipFill>
        <p:spPr>
          <a:xfrm>
            <a:off x="5043618" y="1023669"/>
            <a:ext cx="6762126" cy="5027660"/>
          </a:xfrm>
          <a:prstGeom prst="rect">
            <a:avLst/>
          </a:prstGeom>
        </p:spPr>
      </p:pic>
      <p:sp>
        <p:nvSpPr>
          <p:cNvPr id="5" name="TextBox 4">
            <a:extLst>
              <a:ext uri="{FF2B5EF4-FFF2-40B4-BE49-F238E27FC236}">
                <a16:creationId xmlns:a16="http://schemas.microsoft.com/office/drawing/2014/main" id="{F9AD783B-D02B-4FF8-89C1-36DC2A481BD6}"/>
              </a:ext>
            </a:extLst>
          </p:cNvPr>
          <p:cNvSpPr txBox="1"/>
          <p:nvPr/>
        </p:nvSpPr>
        <p:spPr>
          <a:xfrm>
            <a:off x="281796" y="1305464"/>
            <a:ext cx="4175185" cy="3477875"/>
          </a:xfrm>
          <a:prstGeom prst="rect">
            <a:avLst/>
          </a:prstGeom>
          <a:noFill/>
        </p:spPr>
        <p:txBody>
          <a:bodyPr wrap="square" rtlCol="0">
            <a:spAutoFit/>
          </a:bodyPr>
          <a:lstStyle/>
          <a:p>
            <a:r>
              <a:rPr lang="en-CA" sz="2000" dirty="0">
                <a:latin typeface="Bahnschrift SemiBold" panose="020B0502040204020203" pitchFamily="34" charset="0"/>
              </a:rPr>
              <a:t>This project aims to use data in order to gain insights about the uber pickups in NYC from April-September 2014. </a:t>
            </a:r>
          </a:p>
          <a:p>
            <a:endParaRPr lang="en-CA" sz="2000" dirty="0">
              <a:latin typeface="Bahnschrift SemiBold" panose="020B0502040204020203" pitchFamily="34" charset="0"/>
            </a:endParaRPr>
          </a:p>
          <a:p>
            <a:r>
              <a:rPr lang="en-CA" sz="2000" dirty="0">
                <a:latin typeface="Bahnschrift SemiBold" panose="020B0502040204020203" pitchFamily="34" charset="0"/>
              </a:rPr>
              <a:t>We would want to use visualization techniques, like those employed by the library “ggplot2”, to understand how data could be used to create business decisions that is beneficial to the company.</a:t>
            </a:r>
          </a:p>
        </p:txBody>
      </p:sp>
    </p:spTree>
    <p:extLst>
      <p:ext uri="{BB962C8B-B14F-4D97-AF65-F5344CB8AC3E}">
        <p14:creationId xmlns:p14="http://schemas.microsoft.com/office/powerpoint/2010/main" val="3041316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5336181" y="165381"/>
            <a:ext cx="1519647"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Dataset</a:t>
            </a:r>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3</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
        <p:nvSpPr>
          <p:cNvPr id="3" name="TextBox 2">
            <a:extLst>
              <a:ext uri="{FF2B5EF4-FFF2-40B4-BE49-F238E27FC236}">
                <a16:creationId xmlns:a16="http://schemas.microsoft.com/office/drawing/2014/main" id="{570C3890-8662-4A4F-AEE7-6ADF047FA915}"/>
              </a:ext>
            </a:extLst>
          </p:cNvPr>
          <p:cNvSpPr txBox="1"/>
          <p:nvPr/>
        </p:nvSpPr>
        <p:spPr>
          <a:xfrm>
            <a:off x="1399515" y="1032210"/>
            <a:ext cx="9579036" cy="3416320"/>
          </a:xfrm>
          <a:prstGeom prst="rect">
            <a:avLst/>
          </a:prstGeom>
          <a:noFill/>
        </p:spPr>
        <p:txBody>
          <a:bodyPr wrap="square" rtlCol="0">
            <a:spAutoFit/>
          </a:bodyPr>
          <a:lstStyle/>
          <a:p>
            <a:r>
              <a:rPr lang="en-CA" dirty="0">
                <a:latin typeface="Bahnschrift SemiBold" panose="020B0502040204020203" pitchFamily="34" charset="0"/>
              </a:rPr>
              <a:t>There are six file of raw data on Uber pickups in NYC from April to September 2014. The files are separated by month and each has the following columns:</a:t>
            </a:r>
          </a:p>
          <a:p>
            <a:endParaRPr lang="en-CA" dirty="0">
              <a:latin typeface="Bahnschrift SemiBold" panose="020B0502040204020203" pitchFamily="34" charset="0"/>
            </a:endParaRPr>
          </a:p>
          <a:p>
            <a:pPr marL="285750" indent="-285750">
              <a:buFont typeface="Arial" panose="020B0604020202020204" pitchFamily="34" charset="0"/>
              <a:buChar char="•"/>
            </a:pPr>
            <a:r>
              <a:rPr lang="en-CA" dirty="0">
                <a:latin typeface="Bahnschrift SemiBold" panose="020B0502040204020203" pitchFamily="34" charset="0"/>
              </a:rPr>
              <a:t>Date/Time: the date and time of the Uber pickup</a:t>
            </a:r>
          </a:p>
          <a:p>
            <a:pPr marL="285750" indent="-285750">
              <a:buFont typeface="Arial" panose="020B0604020202020204" pitchFamily="34" charset="0"/>
              <a:buChar char="•"/>
            </a:pPr>
            <a:r>
              <a:rPr lang="en-CA" dirty="0">
                <a:latin typeface="Bahnschrift SemiBold" panose="020B0502040204020203" pitchFamily="34" charset="0"/>
              </a:rPr>
              <a:t>Lat: the latitude of the Uber pickup</a:t>
            </a:r>
          </a:p>
          <a:p>
            <a:pPr marL="285750" indent="-285750">
              <a:buFont typeface="Arial" panose="020B0604020202020204" pitchFamily="34" charset="0"/>
              <a:buChar char="•"/>
            </a:pPr>
            <a:r>
              <a:rPr lang="en-CA" dirty="0">
                <a:latin typeface="Bahnschrift SemiBold" panose="020B0502040204020203" pitchFamily="34" charset="0"/>
              </a:rPr>
              <a:t>Lon: the longitude of the Uber pickup</a:t>
            </a:r>
          </a:p>
          <a:p>
            <a:pPr marL="285750" indent="-285750">
              <a:buFont typeface="Arial" panose="020B0604020202020204" pitchFamily="34" charset="0"/>
              <a:buChar char="•"/>
            </a:pPr>
            <a:r>
              <a:rPr lang="en-CA" dirty="0">
                <a:latin typeface="Bahnschrift SemiBold" panose="020B0502040204020203" pitchFamily="34" charset="0"/>
              </a:rPr>
              <a:t>Base: the TLC base company code affiliated with the Uber pickup</a:t>
            </a:r>
          </a:p>
          <a:p>
            <a:endParaRPr lang="en-CA" dirty="0"/>
          </a:p>
          <a:p>
            <a:endParaRPr lang="en-CA" dirty="0"/>
          </a:p>
          <a:p>
            <a:r>
              <a:rPr lang="en-CA" dirty="0">
                <a:latin typeface="Bahnschrift SemiBold" panose="020B0502040204020203" pitchFamily="34" charset="0"/>
              </a:rPr>
              <a:t>The dataset is available on:</a:t>
            </a:r>
          </a:p>
          <a:p>
            <a:pPr marL="285750" indent="-285750">
              <a:buFont typeface="Arial" panose="020B0604020202020204" pitchFamily="34" charset="0"/>
              <a:buChar char="•"/>
            </a:pPr>
            <a:r>
              <a:rPr lang="en-CA" dirty="0">
                <a:latin typeface="Bahnschrift SemiBold" panose="020B0502040204020203" pitchFamily="34" charset="0"/>
              </a:rPr>
              <a:t>Kaggle: https://www.kaggle.com/fivethirtyeight/uber-pickups-in-new-york-city?select=uber-raw-data-apr14.csv</a:t>
            </a:r>
          </a:p>
        </p:txBody>
      </p:sp>
    </p:spTree>
    <p:extLst>
      <p:ext uri="{BB962C8B-B14F-4D97-AF65-F5344CB8AC3E}">
        <p14:creationId xmlns:p14="http://schemas.microsoft.com/office/powerpoint/2010/main" val="171830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5283283" y="165381"/>
            <a:ext cx="1625445"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Libraries</a:t>
            </a:r>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80846" cy="307777"/>
          </a:xfrm>
          <a:prstGeom prst="rect">
            <a:avLst/>
          </a:prstGeom>
          <a:noFill/>
        </p:spPr>
        <p:txBody>
          <a:bodyPr wrap="none" rtlCol="0">
            <a:spAutoFit/>
          </a:bodyPr>
          <a:lstStyle/>
          <a:p>
            <a:r>
              <a:rPr lang="en-US" sz="1400" b="1" dirty="0">
                <a:solidFill>
                  <a:schemeClr val="bg1"/>
                </a:solidFill>
              </a:rPr>
              <a:t>4</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
        <p:nvSpPr>
          <p:cNvPr id="3" name="TextBox 2">
            <a:extLst>
              <a:ext uri="{FF2B5EF4-FFF2-40B4-BE49-F238E27FC236}">
                <a16:creationId xmlns:a16="http://schemas.microsoft.com/office/drawing/2014/main" id="{570C3890-8662-4A4F-AEE7-6ADF047FA915}"/>
              </a:ext>
            </a:extLst>
          </p:cNvPr>
          <p:cNvSpPr txBox="1"/>
          <p:nvPr/>
        </p:nvSpPr>
        <p:spPr>
          <a:xfrm>
            <a:off x="3376822" y="1726776"/>
            <a:ext cx="9579036" cy="2862322"/>
          </a:xfrm>
          <a:prstGeom prst="rect">
            <a:avLst/>
          </a:prstGeom>
          <a:noFill/>
        </p:spPr>
        <p:txBody>
          <a:bodyPr wrap="square" rtlCol="0">
            <a:spAutoFit/>
          </a:bodyPr>
          <a:lstStyle/>
          <a:p>
            <a:r>
              <a:rPr lang="en-CA" dirty="0">
                <a:latin typeface="Bahnschrift SemiBold" panose="020B0502040204020203" pitchFamily="34" charset="0"/>
              </a:rPr>
              <a:t>For this project, the following libraries are used:</a:t>
            </a:r>
          </a:p>
          <a:p>
            <a:endParaRPr lang="en-CA" dirty="0">
              <a:latin typeface="Bahnschrift SemiBold" panose="020B0502040204020203" pitchFamily="34" charset="0"/>
            </a:endParaRPr>
          </a:p>
          <a:p>
            <a:pPr marL="285750" indent="-285750">
              <a:buFont typeface="Arial" panose="020B0604020202020204" pitchFamily="34" charset="0"/>
              <a:buChar char="•"/>
            </a:pPr>
            <a:r>
              <a:rPr lang="en-CA" dirty="0">
                <a:latin typeface="Bahnschrift SemiBold" panose="020B0502040204020203" pitchFamily="34" charset="0"/>
              </a:rPr>
              <a:t>ggplot2: for data visualization</a:t>
            </a:r>
          </a:p>
          <a:p>
            <a:pPr marL="285750" indent="-285750">
              <a:buFont typeface="Arial" panose="020B0604020202020204" pitchFamily="34" charset="0"/>
              <a:buChar char="•"/>
            </a:pPr>
            <a:r>
              <a:rPr lang="en-CA" dirty="0" err="1">
                <a:latin typeface="Bahnschrift SemiBold" panose="020B0502040204020203" pitchFamily="34" charset="0"/>
              </a:rPr>
              <a:t>ggthemes</a:t>
            </a:r>
            <a:r>
              <a:rPr lang="en-CA" dirty="0">
                <a:latin typeface="Bahnschrift SemiBold" panose="020B0502040204020203" pitchFamily="34" charset="0"/>
              </a:rPr>
              <a:t>: an add-on for ggplot2</a:t>
            </a:r>
          </a:p>
          <a:p>
            <a:pPr marL="285750" indent="-285750">
              <a:buFont typeface="Arial" panose="020B0604020202020204" pitchFamily="34" charset="0"/>
              <a:buChar char="•"/>
            </a:pPr>
            <a:r>
              <a:rPr lang="en-CA" dirty="0" err="1">
                <a:latin typeface="Bahnschrift SemiBold" panose="020B0502040204020203" pitchFamily="34" charset="0"/>
              </a:rPr>
              <a:t>lubridate</a:t>
            </a:r>
            <a:r>
              <a:rPr lang="en-CA" dirty="0">
                <a:latin typeface="Bahnschrift SemiBold" panose="020B0502040204020203" pitchFamily="34" charset="0"/>
              </a:rPr>
              <a:t>: make dealing with Dates a little easier</a:t>
            </a:r>
          </a:p>
          <a:p>
            <a:pPr marL="285750" indent="-285750">
              <a:buFont typeface="Arial" panose="020B0604020202020204" pitchFamily="34" charset="0"/>
              <a:buChar char="•"/>
            </a:pPr>
            <a:r>
              <a:rPr lang="en-CA" dirty="0" err="1">
                <a:latin typeface="Bahnschrift SemiBold" panose="020B0502040204020203" pitchFamily="34" charset="0"/>
              </a:rPr>
              <a:t>dplyr</a:t>
            </a:r>
            <a:r>
              <a:rPr lang="en-CA" dirty="0">
                <a:latin typeface="Bahnschrift SemiBold" panose="020B0502040204020203" pitchFamily="34" charset="0"/>
              </a:rPr>
              <a:t>: for data manipulation</a:t>
            </a:r>
          </a:p>
          <a:p>
            <a:pPr marL="285750" indent="-285750">
              <a:buFont typeface="Arial" panose="020B0604020202020204" pitchFamily="34" charset="0"/>
              <a:buChar char="•"/>
            </a:pPr>
            <a:r>
              <a:rPr lang="en-CA" dirty="0" err="1">
                <a:latin typeface="Bahnschrift SemiBold" panose="020B0502040204020203" pitchFamily="34" charset="0"/>
              </a:rPr>
              <a:t>tidyr</a:t>
            </a:r>
            <a:r>
              <a:rPr lang="en-CA" dirty="0">
                <a:latin typeface="Bahnschrift SemiBold" panose="020B0502040204020203" pitchFamily="34" charset="0"/>
              </a:rPr>
              <a:t>: to tidy the data</a:t>
            </a:r>
          </a:p>
          <a:p>
            <a:pPr marL="285750" indent="-285750">
              <a:buFont typeface="Arial" panose="020B0604020202020204" pitchFamily="34" charset="0"/>
              <a:buChar char="•"/>
            </a:pPr>
            <a:r>
              <a:rPr lang="en-CA" dirty="0">
                <a:latin typeface="Bahnschrift SemiBold" panose="020B0502040204020203" pitchFamily="34" charset="0"/>
              </a:rPr>
              <a:t>DT: provides an R interface to the JavaScript library</a:t>
            </a:r>
          </a:p>
          <a:p>
            <a:pPr marL="285750" indent="-285750">
              <a:buFont typeface="Arial" panose="020B0604020202020204" pitchFamily="34" charset="0"/>
              <a:buChar char="•"/>
            </a:pPr>
            <a:r>
              <a:rPr lang="en-CA" dirty="0">
                <a:latin typeface="Bahnschrift SemiBold" panose="020B0502040204020203" pitchFamily="34" charset="0"/>
              </a:rPr>
              <a:t>scales: to map the data to the correct scales</a:t>
            </a:r>
          </a:p>
          <a:p>
            <a:pPr marL="285750" indent="-285750">
              <a:buFont typeface="Arial" panose="020B0604020202020204" pitchFamily="34" charset="0"/>
              <a:buChar char="•"/>
            </a:pPr>
            <a:endParaRPr lang="en-CA" dirty="0">
              <a:latin typeface="Bahnschrift SemiBold" panose="020B0502040204020203" pitchFamily="34" charset="0"/>
            </a:endParaRPr>
          </a:p>
        </p:txBody>
      </p:sp>
    </p:spTree>
    <p:extLst>
      <p:ext uri="{BB962C8B-B14F-4D97-AF65-F5344CB8AC3E}">
        <p14:creationId xmlns:p14="http://schemas.microsoft.com/office/powerpoint/2010/main" val="3152927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5</a:t>
            </a:r>
          </a:p>
        </p:txBody>
      </p:sp>
      <p:sp>
        <p:nvSpPr>
          <p:cNvPr id="83" name="TextBox 82">
            <a:extLst>
              <a:ext uri="{FF2B5EF4-FFF2-40B4-BE49-F238E27FC236}">
                <a16:creationId xmlns:a16="http://schemas.microsoft.com/office/drawing/2014/main" id="{DCD843C5-0DBD-4721-ACAD-288CC256EF82}"/>
              </a:ext>
            </a:extLst>
          </p:cNvPr>
          <p:cNvSpPr txBox="1"/>
          <p:nvPr/>
        </p:nvSpPr>
        <p:spPr>
          <a:xfrm>
            <a:off x="1419251" y="165381"/>
            <a:ext cx="9353523"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Discerning Which Hour has the Highest # of Trips</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pic>
        <p:nvPicPr>
          <p:cNvPr id="6" name="Picture 5">
            <a:extLst>
              <a:ext uri="{FF2B5EF4-FFF2-40B4-BE49-F238E27FC236}">
                <a16:creationId xmlns:a16="http://schemas.microsoft.com/office/drawing/2014/main" id="{F3F04385-F92A-4099-8867-367946A6C4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94" t="-126" r="-994" b="126"/>
          <a:stretch/>
        </p:blipFill>
        <p:spPr>
          <a:xfrm>
            <a:off x="6281766" y="1265207"/>
            <a:ext cx="5207479" cy="4574875"/>
          </a:xfrm>
          <a:prstGeom prst="rect">
            <a:avLst/>
          </a:prstGeom>
        </p:spPr>
      </p:pic>
      <p:sp>
        <p:nvSpPr>
          <p:cNvPr id="7" name="TextBox 6">
            <a:extLst>
              <a:ext uri="{FF2B5EF4-FFF2-40B4-BE49-F238E27FC236}">
                <a16:creationId xmlns:a16="http://schemas.microsoft.com/office/drawing/2014/main" id="{6F53116A-E2CD-42A5-9103-AAC72D8B61FA}"/>
              </a:ext>
            </a:extLst>
          </p:cNvPr>
          <p:cNvSpPr txBox="1"/>
          <p:nvPr/>
        </p:nvSpPr>
        <p:spPr>
          <a:xfrm>
            <a:off x="776377" y="1397479"/>
            <a:ext cx="4272951" cy="4247317"/>
          </a:xfrm>
          <a:prstGeom prst="rect">
            <a:avLst/>
          </a:prstGeom>
          <a:noFill/>
        </p:spPr>
        <p:txBody>
          <a:bodyPr wrap="square" rtlCol="0">
            <a:spAutoFit/>
          </a:bodyPr>
          <a:lstStyle/>
          <a:p>
            <a:r>
              <a:rPr lang="en-CA" dirty="0">
                <a:latin typeface="Bahnschrift SemiBold" panose="020B0502040204020203" pitchFamily="34" charset="0"/>
              </a:rPr>
              <a:t>Looking at the graph on the right, the 17</a:t>
            </a:r>
            <a:r>
              <a:rPr lang="en-CA" baseline="30000" dirty="0">
                <a:latin typeface="Bahnschrift SemiBold" panose="020B0502040204020203" pitchFamily="34" charset="0"/>
              </a:rPr>
              <a:t>th</a:t>
            </a:r>
            <a:r>
              <a:rPr lang="en-CA" dirty="0">
                <a:latin typeface="Bahnschrift SemiBold" panose="020B0502040204020203" pitchFamily="34" charset="0"/>
              </a:rPr>
              <a:t> hour of the day, 5 pm, has the highest number of trips being made. This could be potentially explained by workers who worked 9-5 jobs. In fact, the range starting from the 14</a:t>
            </a:r>
            <a:r>
              <a:rPr lang="en-CA" baseline="30000" dirty="0">
                <a:latin typeface="Bahnschrift SemiBold" panose="020B0502040204020203" pitchFamily="34" charset="0"/>
              </a:rPr>
              <a:t>th</a:t>
            </a:r>
            <a:r>
              <a:rPr lang="en-CA" dirty="0">
                <a:latin typeface="Bahnschrift SemiBold" panose="020B0502040204020203" pitchFamily="34" charset="0"/>
              </a:rPr>
              <a:t> to 21</a:t>
            </a:r>
            <a:r>
              <a:rPr lang="en-CA" baseline="30000" dirty="0">
                <a:latin typeface="Bahnschrift SemiBold" panose="020B0502040204020203" pitchFamily="34" charset="0"/>
              </a:rPr>
              <a:t>st</a:t>
            </a:r>
            <a:r>
              <a:rPr lang="en-CA" dirty="0">
                <a:latin typeface="Bahnschrift SemiBold" panose="020B0502040204020203" pitchFamily="34" charset="0"/>
              </a:rPr>
              <a:t> hour have the highest numbers. We could use this findings to suggest the company to have more drivers out at these times to accommodate more customers. </a:t>
            </a:r>
          </a:p>
          <a:p>
            <a:endParaRPr lang="en-CA" dirty="0">
              <a:latin typeface="Bahnschrift SemiBold" panose="020B0502040204020203" pitchFamily="34" charset="0"/>
            </a:endParaRPr>
          </a:p>
          <a:p>
            <a:r>
              <a:rPr lang="en-CA" dirty="0">
                <a:latin typeface="Bahnschrift SemiBold" panose="020B0502040204020203" pitchFamily="34" charset="0"/>
              </a:rPr>
              <a:t>At the same time, we could suggest not a lot of drivers at the 0 – 5 hour range as it has the lowest number of trips.</a:t>
            </a:r>
          </a:p>
        </p:txBody>
      </p:sp>
    </p:spTree>
    <p:extLst>
      <p:ext uri="{BB962C8B-B14F-4D97-AF65-F5344CB8AC3E}">
        <p14:creationId xmlns:p14="http://schemas.microsoft.com/office/powerpoint/2010/main" val="151977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2" name="TextBox 41"/>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6</a:t>
            </a:r>
          </a:p>
        </p:txBody>
      </p:sp>
      <p:sp>
        <p:nvSpPr>
          <p:cNvPr id="40" name="TextBox 39">
            <a:extLst>
              <a:ext uri="{FF2B5EF4-FFF2-40B4-BE49-F238E27FC236}">
                <a16:creationId xmlns:a16="http://schemas.microsoft.com/office/drawing/2014/main" id="{FFAEF1C8-817C-4EBC-A4FB-3ED2DB7FCBF8}"/>
              </a:ext>
            </a:extLst>
          </p:cNvPr>
          <p:cNvSpPr txBox="1"/>
          <p:nvPr/>
        </p:nvSpPr>
        <p:spPr>
          <a:xfrm>
            <a:off x="1127505" y="165381"/>
            <a:ext cx="9937016"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Distinguish Which Month has the Highest # of Trips  </a:t>
            </a:r>
          </a:p>
        </p:txBody>
      </p:sp>
      <p:sp>
        <p:nvSpPr>
          <p:cNvPr id="2" name="Title 1" hidden="1">
            <a:extLst>
              <a:ext uri="{FF2B5EF4-FFF2-40B4-BE49-F238E27FC236}">
                <a16:creationId xmlns:a16="http://schemas.microsoft.com/office/drawing/2014/main" id="{8BD7D413-936A-4A2D-83E0-6714C8DB077C}"/>
              </a:ext>
            </a:extLst>
          </p:cNvPr>
          <p:cNvSpPr>
            <a:spLocks noGrp="1"/>
          </p:cNvSpPr>
          <p:nvPr>
            <p:ph type="title"/>
          </p:nvPr>
        </p:nvSpPr>
        <p:spPr/>
        <p:txBody>
          <a:bodyPr/>
          <a:lstStyle/>
          <a:p>
            <a:r>
              <a:rPr lang="en-US" dirty="0"/>
              <a:t>Slide 4</a:t>
            </a:r>
          </a:p>
        </p:txBody>
      </p:sp>
      <p:pic>
        <p:nvPicPr>
          <p:cNvPr id="4" name="Picture 3">
            <a:extLst>
              <a:ext uri="{FF2B5EF4-FFF2-40B4-BE49-F238E27FC236}">
                <a16:creationId xmlns:a16="http://schemas.microsoft.com/office/drawing/2014/main" id="{DED1F998-EED2-45BA-BA28-5B7833DE01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1679" y="843805"/>
            <a:ext cx="6018351" cy="5391509"/>
          </a:xfrm>
          <a:prstGeom prst="rect">
            <a:avLst/>
          </a:prstGeom>
        </p:spPr>
      </p:pic>
      <p:sp>
        <p:nvSpPr>
          <p:cNvPr id="6" name="TextBox 5">
            <a:extLst>
              <a:ext uri="{FF2B5EF4-FFF2-40B4-BE49-F238E27FC236}">
                <a16:creationId xmlns:a16="http://schemas.microsoft.com/office/drawing/2014/main" id="{53CC44A6-C338-4504-B21F-EDCF46858829}"/>
              </a:ext>
            </a:extLst>
          </p:cNvPr>
          <p:cNvSpPr txBox="1"/>
          <p:nvPr/>
        </p:nvSpPr>
        <p:spPr>
          <a:xfrm>
            <a:off x="523336" y="1518249"/>
            <a:ext cx="4336211" cy="3693319"/>
          </a:xfrm>
          <a:prstGeom prst="rect">
            <a:avLst/>
          </a:prstGeom>
          <a:noFill/>
        </p:spPr>
        <p:txBody>
          <a:bodyPr wrap="square" rtlCol="0">
            <a:spAutoFit/>
          </a:bodyPr>
          <a:lstStyle/>
          <a:p>
            <a:r>
              <a:rPr lang="en-CA" dirty="0">
                <a:latin typeface="Bahnschrift SemiBold" panose="020B0502040204020203" pitchFamily="34" charset="0"/>
              </a:rPr>
              <a:t>The difference between this graph and the one before is that this one dictates which month specifically obtains the highest number of trips by hour. As seen on the image, it is the month of September. </a:t>
            </a:r>
          </a:p>
          <a:p>
            <a:endParaRPr lang="en-CA" dirty="0">
              <a:latin typeface="Bahnschrift SemiBold" panose="020B0502040204020203" pitchFamily="34" charset="0"/>
            </a:endParaRPr>
          </a:p>
          <a:p>
            <a:r>
              <a:rPr lang="en-CA" dirty="0">
                <a:latin typeface="Bahnschrift SemiBold" panose="020B0502040204020203" pitchFamily="34" charset="0"/>
              </a:rPr>
              <a:t>One of the reasons could be because September is when the visitor season starts. This is a time of transition. </a:t>
            </a:r>
            <a:r>
              <a:rPr lang="en-US" b="0" i="0" dirty="0">
                <a:solidFill>
                  <a:srgbClr val="1E254E"/>
                </a:solidFill>
                <a:effectLst/>
                <a:latin typeface="Bahnschrift SemiBold" panose="020B0502040204020203" pitchFamily="34" charset="0"/>
              </a:rPr>
              <a:t> </a:t>
            </a:r>
            <a:r>
              <a:rPr lang="en-US" b="0" i="0" dirty="0">
                <a:effectLst/>
                <a:latin typeface="Bahnschrift SemiBold" panose="020B0502040204020203" pitchFamily="34" charset="0"/>
              </a:rPr>
              <a:t>It's still technically summer until around the 21st, but the city takes on an autumn frame of mind after Labor Day.</a:t>
            </a:r>
            <a:endParaRPr lang="en-CA" dirty="0">
              <a:latin typeface="Bahnschrift SemiBold" panose="020B0502040204020203" pitchFamily="34" charset="0"/>
            </a:endParaRPr>
          </a:p>
        </p:txBody>
      </p:sp>
    </p:spTree>
    <p:extLst>
      <p:ext uri="{BB962C8B-B14F-4D97-AF65-F5344CB8AC3E}">
        <p14:creationId xmlns:p14="http://schemas.microsoft.com/office/powerpoint/2010/main" val="3293348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6" name="TextBox 15"/>
          <p:cNvSpPr txBox="1"/>
          <p:nvPr/>
        </p:nvSpPr>
        <p:spPr>
          <a:xfrm>
            <a:off x="11907454" y="6481180"/>
            <a:ext cx="274434" cy="307777"/>
          </a:xfrm>
          <a:prstGeom prst="rect">
            <a:avLst/>
          </a:prstGeom>
          <a:noFill/>
        </p:spPr>
        <p:txBody>
          <a:bodyPr wrap="none" rtlCol="0">
            <a:spAutoFit/>
          </a:bodyPr>
          <a:lstStyle/>
          <a:p>
            <a:r>
              <a:rPr lang="en-US" sz="1400" b="1" dirty="0">
                <a:solidFill>
                  <a:schemeClr val="bg1"/>
                </a:solidFill>
              </a:rPr>
              <a:t>7</a:t>
            </a:r>
          </a:p>
        </p:txBody>
      </p:sp>
      <p:sp>
        <p:nvSpPr>
          <p:cNvPr id="35" name="TextBox 34">
            <a:extLst>
              <a:ext uri="{FF2B5EF4-FFF2-40B4-BE49-F238E27FC236}">
                <a16:creationId xmlns:a16="http://schemas.microsoft.com/office/drawing/2014/main" id="{0D497812-EAA0-46B1-8255-6A78E8C11B36}"/>
              </a:ext>
            </a:extLst>
          </p:cNvPr>
          <p:cNvSpPr txBox="1"/>
          <p:nvPr/>
        </p:nvSpPr>
        <p:spPr>
          <a:xfrm>
            <a:off x="1859272" y="165381"/>
            <a:ext cx="8473473"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Which Day of the Month has the Most Trips?</a:t>
            </a:r>
          </a:p>
        </p:txBody>
      </p:sp>
      <p:sp>
        <p:nvSpPr>
          <p:cNvPr id="3" name="Title 2" hidden="1">
            <a:extLst>
              <a:ext uri="{FF2B5EF4-FFF2-40B4-BE49-F238E27FC236}">
                <a16:creationId xmlns:a16="http://schemas.microsoft.com/office/drawing/2014/main" id="{58A8366B-1D42-43D0-87E4-B7BC3F2C1B4C}"/>
              </a:ext>
            </a:extLst>
          </p:cNvPr>
          <p:cNvSpPr>
            <a:spLocks noGrp="1"/>
          </p:cNvSpPr>
          <p:nvPr>
            <p:ph type="title"/>
          </p:nvPr>
        </p:nvSpPr>
        <p:spPr/>
        <p:txBody>
          <a:bodyPr/>
          <a:lstStyle/>
          <a:p>
            <a:r>
              <a:rPr lang="en-US" dirty="0"/>
              <a:t>Slide 5</a:t>
            </a:r>
          </a:p>
        </p:txBody>
      </p:sp>
      <p:pic>
        <p:nvPicPr>
          <p:cNvPr id="8" name="Picture 7">
            <a:extLst>
              <a:ext uri="{FF2B5EF4-FFF2-40B4-BE49-F238E27FC236}">
                <a16:creationId xmlns:a16="http://schemas.microsoft.com/office/drawing/2014/main" id="{32A034C3-59A7-4718-A088-CA754E14D5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5220" y="955032"/>
            <a:ext cx="5674470" cy="5074832"/>
          </a:xfrm>
          <a:prstGeom prst="rect">
            <a:avLst/>
          </a:prstGeom>
        </p:spPr>
      </p:pic>
      <p:sp>
        <p:nvSpPr>
          <p:cNvPr id="9" name="TextBox 8">
            <a:extLst>
              <a:ext uri="{FF2B5EF4-FFF2-40B4-BE49-F238E27FC236}">
                <a16:creationId xmlns:a16="http://schemas.microsoft.com/office/drawing/2014/main" id="{43184163-C4FA-46B2-92FE-E340168B1A38}"/>
              </a:ext>
            </a:extLst>
          </p:cNvPr>
          <p:cNvSpPr txBox="1"/>
          <p:nvPr/>
        </p:nvSpPr>
        <p:spPr>
          <a:xfrm>
            <a:off x="793630" y="1920815"/>
            <a:ext cx="4491487" cy="2585323"/>
          </a:xfrm>
          <a:prstGeom prst="rect">
            <a:avLst/>
          </a:prstGeom>
          <a:noFill/>
        </p:spPr>
        <p:txBody>
          <a:bodyPr wrap="square" rtlCol="0">
            <a:spAutoFit/>
          </a:bodyPr>
          <a:lstStyle/>
          <a:p>
            <a:r>
              <a:rPr lang="en-CA" dirty="0">
                <a:latin typeface="Bahnschrift SemiBold" panose="020B0502040204020203" pitchFamily="34" charset="0"/>
              </a:rPr>
              <a:t>Looking at the graph, we can see that there is not much variation on the number of trips per day. Though the 31</a:t>
            </a:r>
            <a:r>
              <a:rPr lang="en-CA" baseline="30000" dirty="0">
                <a:latin typeface="Bahnschrift SemiBold" panose="020B0502040204020203" pitchFamily="34" charset="0"/>
              </a:rPr>
              <a:t>st</a:t>
            </a:r>
            <a:r>
              <a:rPr lang="en-CA" dirty="0">
                <a:latin typeface="Bahnschrift SemiBold" panose="020B0502040204020203" pitchFamily="34" charset="0"/>
              </a:rPr>
              <a:t> having the lowest number makes sense as not all months have 31 days on them. </a:t>
            </a:r>
          </a:p>
          <a:p>
            <a:endParaRPr lang="en-CA" dirty="0">
              <a:latin typeface="Bahnschrift SemiBold" panose="020B0502040204020203" pitchFamily="34" charset="0"/>
            </a:endParaRPr>
          </a:p>
          <a:p>
            <a:r>
              <a:rPr lang="en-CA" dirty="0">
                <a:latin typeface="Bahnschrift SemiBold" panose="020B0502040204020203" pitchFamily="34" charset="0"/>
              </a:rPr>
              <a:t>The 30</a:t>
            </a:r>
            <a:r>
              <a:rPr lang="en-CA" baseline="30000" dirty="0">
                <a:latin typeface="Bahnschrift SemiBold" panose="020B0502040204020203" pitchFamily="34" charset="0"/>
              </a:rPr>
              <a:t>th</a:t>
            </a:r>
            <a:r>
              <a:rPr lang="en-CA" dirty="0">
                <a:latin typeface="Bahnschrift SemiBold" panose="020B0502040204020203" pitchFamily="34" charset="0"/>
              </a:rPr>
              <a:t> day having the highest number and the 1</a:t>
            </a:r>
            <a:r>
              <a:rPr lang="en-CA" baseline="30000" dirty="0">
                <a:latin typeface="Bahnschrift SemiBold" panose="020B0502040204020203" pitchFamily="34" charset="0"/>
              </a:rPr>
              <a:t>st</a:t>
            </a:r>
            <a:r>
              <a:rPr lang="en-CA" dirty="0">
                <a:latin typeface="Bahnschrift SemiBold" panose="020B0502040204020203" pitchFamily="34" charset="0"/>
              </a:rPr>
              <a:t> day of the month having the lowest is very interesting. </a:t>
            </a:r>
          </a:p>
        </p:txBody>
      </p:sp>
    </p:spTree>
    <p:extLst>
      <p:ext uri="{BB962C8B-B14F-4D97-AF65-F5344CB8AC3E}">
        <p14:creationId xmlns:p14="http://schemas.microsoft.com/office/powerpoint/2010/main" val="1676837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42">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4" name="TextBox 43"/>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8</a:t>
            </a:r>
          </a:p>
        </p:txBody>
      </p:sp>
      <p:sp>
        <p:nvSpPr>
          <p:cNvPr id="62" name="TextBox 61">
            <a:extLst>
              <a:ext uri="{FF2B5EF4-FFF2-40B4-BE49-F238E27FC236}">
                <a16:creationId xmlns:a16="http://schemas.microsoft.com/office/drawing/2014/main" id="{5313BB7D-C5A8-4D5C-B6B7-D0CB9B8FB44E}"/>
              </a:ext>
            </a:extLst>
          </p:cNvPr>
          <p:cNvSpPr txBox="1"/>
          <p:nvPr/>
        </p:nvSpPr>
        <p:spPr>
          <a:xfrm>
            <a:off x="1382380" y="165381"/>
            <a:ext cx="9427261"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Which Month has the Highest # of Trips per day?</a:t>
            </a:r>
          </a:p>
        </p:txBody>
      </p:sp>
      <p:sp>
        <p:nvSpPr>
          <p:cNvPr id="2" name="Title 1" hidden="1">
            <a:extLst>
              <a:ext uri="{FF2B5EF4-FFF2-40B4-BE49-F238E27FC236}">
                <a16:creationId xmlns:a16="http://schemas.microsoft.com/office/drawing/2014/main" id="{622A5C56-DFFD-4557-A19C-A250AFFB1D6C}"/>
              </a:ext>
            </a:extLst>
          </p:cNvPr>
          <p:cNvSpPr>
            <a:spLocks noGrp="1"/>
          </p:cNvSpPr>
          <p:nvPr>
            <p:ph type="title"/>
          </p:nvPr>
        </p:nvSpPr>
        <p:spPr/>
        <p:txBody>
          <a:bodyPr/>
          <a:lstStyle/>
          <a:p>
            <a:r>
              <a:rPr lang="en-US" dirty="0"/>
              <a:t>Slide 6</a:t>
            </a:r>
          </a:p>
        </p:txBody>
      </p:sp>
      <p:pic>
        <p:nvPicPr>
          <p:cNvPr id="4" name="Picture 3">
            <a:extLst>
              <a:ext uri="{FF2B5EF4-FFF2-40B4-BE49-F238E27FC236}">
                <a16:creationId xmlns:a16="http://schemas.microsoft.com/office/drawing/2014/main" id="{F99EB42F-7F14-4B48-8C15-068674F06B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4103" y="1051550"/>
            <a:ext cx="5614086" cy="5047325"/>
          </a:xfrm>
          <a:prstGeom prst="rect">
            <a:avLst/>
          </a:prstGeom>
        </p:spPr>
      </p:pic>
      <p:sp>
        <p:nvSpPr>
          <p:cNvPr id="5" name="TextBox 4">
            <a:extLst>
              <a:ext uri="{FF2B5EF4-FFF2-40B4-BE49-F238E27FC236}">
                <a16:creationId xmlns:a16="http://schemas.microsoft.com/office/drawing/2014/main" id="{5A46C578-ECBF-46BF-BCF1-0DE33388F221}"/>
              </a:ext>
            </a:extLst>
          </p:cNvPr>
          <p:cNvSpPr txBox="1"/>
          <p:nvPr/>
        </p:nvSpPr>
        <p:spPr>
          <a:xfrm>
            <a:off x="828136" y="1610264"/>
            <a:ext cx="4422475" cy="3693319"/>
          </a:xfrm>
          <a:prstGeom prst="rect">
            <a:avLst/>
          </a:prstGeom>
          <a:noFill/>
        </p:spPr>
        <p:txBody>
          <a:bodyPr wrap="square" rtlCol="0">
            <a:spAutoFit/>
          </a:bodyPr>
          <a:lstStyle/>
          <a:p>
            <a:r>
              <a:rPr lang="en-CA" dirty="0">
                <a:latin typeface="Bahnschrift SemiBold" panose="020B0502040204020203" pitchFamily="34" charset="0"/>
              </a:rPr>
              <a:t>Like the graph on page 6, the month of September has the most number of trips per day with the exception of the following days:</a:t>
            </a:r>
          </a:p>
          <a:p>
            <a:pPr marL="285750" indent="-285750">
              <a:buFont typeface="Arial" panose="020B0604020202020204" pitchFamily="34" charset="0"/>
              <a:buChar char="•"/>
            </a:pPr>
            <a:r>
              <a:rPr lang="en-CA" dirty="0">
                <a:latin typeface="Bahnschrift SemiBold" panose="020B0502040204020203" pitchFamily="34" charset="0"/>
              </a:rPr>
              <a:t>1</a:t>
            </a:r>
          </a:p>
          <a:p>
            <a:pPr marL="285750" indent="-285750">
              <a:buFont typeface="Arial" panose="020B0604020202020204" pitchFamily="34" charset="0"/>
              <a:buChar char="•"/>
            </a:pPr>
            <a:r>
              <a:rPr lang="en-CA" dirty="0">
                <a:latin typeface="Bahnschrift SemiBold" panose="020B0502040204020203" pitchFamily="34" charset="0"/>
              </a:rPr>
              <a:t>7</a:t>
            </a:r>
          </a:p>
          <a:p>
            <a:pPr marL="285750" indent="-285750">
              <a:buFont typeface="Arial" panose="020B0604020202020204" pitchFamily="34" charset="0"/>
              <a:buChar char="•"/>
            </a:pPr>
            <a:r>
              <a:rPr lang="en-CA" dirty="0">
                <a:latin typeface="Bahnschrift SemiBold" panose="020B0502040204020203" pitchFamily="34" charset="0"/>
              </a:rPr>
              <a:t>14</a:t>
            </a:r>
          </a:p>
          <a:p>
            <a:pPr marL="285750" indent="-285750">
              <a:buFont typeface="Arial" panose="020B0604020202020204" pitchFamily="34" charset="0"/>
              <a:buChar char="•"/>
            </a:pPr>
            <a:r>
              <a:rPr lang="en-CA" dirty="0">
                <a:latin typeface="Bahnschrift SemiBold" panose="020B0502040204020203" pitchFamily="34" charset="0"/>
              </a:rPr>
              <a:t>15</a:t>
            </a:r>
          </a:p>
          <a:p>
            <a:pPr marL="285750" indent="-285750">
              <a:buFont typeface="Arial" panose="020B0604020202020204" pitchFamily="34" charset="0"/>
              <a:buChar char="•"/>
            </a:pPr>
            <a:r>
              <a:rPr lang="en-CA" dirty="0">
                <a:latin typeface="Bahnschrift SemiBold" panose="020B0502040204020203" pitchFamily="34" charset="0"/>
              </a:rPr>
              <a:t>21</a:t>
            </a:r>
          </a:p>
          <a:p>
            <a:pPr marL="285750" indent="-285750">
              <a:buFont typeface="Arial" panose="020B0604020202020204" pitchFamily="34" charset="0"/>
              <a:buChar char="•"/>
            </a:pPr>
            <a:r>
              <a:rPr lang="en-CA" dirty="0">
                <a:latin typeface="Bahnschrift SemiBold" panose="020B0502040204020203" pitchFamily="34" charset="0"/>
              </a:rPr>
              <a:t>23</a:t>
            </a:r>
          </a:p>
          <a:p>
            <a:pPr marL="285750" indent="-285750">
              <a:buFont typeface="Arial" panose="020B0604020202020204" pitchFamily="34" charset="0"/>
              <a:buChar char="•"/>
            </a:pPr>
            <a:r>
              <a:rPr lang="en-CA" dirty="0">
                <a:latin typeface="Bahnschrift SemiBold" panose="020B0502040204020203" pitchFamily="34" charset="0"/>
              </a:rPr>
              <a:t>24</a:t>
            </a:r>
          </a:p>
          <a:p>
            <a:pPr marL="285750" indent="-285750">
              <a:buFont typeface="Arial" panose="020B0604020202020204" pitchFamily="34" charset="0"/>
              <a:buChar char="•"/>
            </a:pPr>
            <a:r>
              <a:rPr lang="en-CA" dirty="0">
                <a:latin typeface="Bahnschrift SemiBold" panose="020B0502040204020203" pitchFamily="34" charset="0"/>
              </a:rPr>
              <a:t>30</a:t>
            </a:r>
          </a:p>
          <a:p>
            <a:pPr marL="285750" indent="-285750">
              <a:buFont typeface="Arial" panose="020B0604020202020204" pitchFamily="34" charset="0"/>
              <a:buChar char="•"/>
            </a:pPr>
            <a:r>
              <a:rPr lang="en-CA" dirty="0">
                <a:latin typeface="Bahnschrift SemiBold" panose="020B0502040204020203" pitchFamily="34" charset="0"/>
              </a:rPr>
              <a:t>31</a:t>
            </a:r>
          </a:p>
        </p:txBody>
      </p:sp>
    </p:spTree>
    <p:extLst>
      <p:ext uri="{BB962C8B-B14F-4D97-AF65-F5344CB8AC3E}">
        <p14:creationId xmlns:p14="http://schemas.microsoft.com/office/powerpoint/2010/main" val="198162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4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3" name="TextBox 42"/>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9</a:t>
            </a:r>
          </a:p>
        </p:txBody>
      </p:sp>
      <p:sp>
        <p:nvSpPr>
          <p:cNvPr id="40" name="Title 39" hidden="1">
            <a:extLst>
              <a:ext uri="{FF2B5EF4-FFF2-40B4-BE49-F238E27FC236}">
                <a16:creationId xmlns:a16="http://schemas.microsoft.com/office/drawing/2014/main" id="{9E3012EF-6114-4C5E-B103-134AD1111079}"/>
              </a:ext>
            </a:extLst>
          </p:cNvPr>
          <p:cNvSpPr>
            <a:spLocks noGrp="1"/>
          </p:cNvSpPr>
          <p:nvPr>
            <p:ph type="title"/>
          </p:nvPr>
        </p:nvSpPr>
        <p:spPr/>
        <p:txBody>
          <a:bodyPr/>
          <a:lstStyle/>
          <a:p>
            <a:r>
              <a:rPr lang="en-US" dirty="0"/>
              <a:t>Slide 8</a:t>
            </a:r>
          </a:p>
        </p:txBody>
      </p:sp>
      <p:pic>
        <p:nvPicPr>
          <p:cNvPr id="225" name="Picture 224">
            <a:extLst>
              <a:ext uri="{FF2B5EF4-FFF2-40B4-BE49-F238E27FC236}">
                <a16:creationId xmlns:a16="http://schemas.microsoft.com/office/drawing/2014/main" id="{22C33BEA-FD5C-4CF0-B8AA-0938E0FAB8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63084" y="810682"/>
            <a:ext cx="5847738" cy="5236635"/>
          </a:xfrm>
          <a:prstGeom prst="rect">
            <a:avLst/>
          </a:prstGeom>
        </p:spPr>
      </p:pic>
      <p:sp>
        <p:nvSpPr>
          <p:cNvPr id="226" name="TextBox 225">
            <a:extLst>
              <a:ext uri="{FF2B5EF4-FFF2-40B4-BE49-F238E27FC236}">
                <a16:creationId xmlns:a16="http://schemas.microsoft.com/office/drawing/2014/main" id="{6ACCA127-757F-4741-8C60-B7F92E359FB5}"/>
              </a:ext>
            </a:extLst>
          </p:cNvPr>
          <p:cNvSpPr txBox="1"/>
          <p:nvPr/>
        </p:nvSpPr>
        <p:spPr>
          <a:xfrm>
            <a:off x="1081178" y="2311879"/>
            <a:ext cx="2921479" cy="1477328"/>
          </a:xfrm>
          <a:prstGeom prst="rect">
            <a:avLst/>
          </a:prstGeom>
          <a:noFill/>
        </p:spPr>
        <p:txBody>
          <a:bodyPr wrap="square" rtlCol="0">
            <a:spAutoFit/>
          </a:bodyPr>
          <a:lstStyle/>
          <a:p>
            <a:r>
              <a:rPr lang="en-CA" dirty="0">
                <a:latin typeface="Bahnschrift SemiBold" panose="020B0502040204020203" pitchFamily="34" charset="0"/>
              </a:rPr>
              <a:t>This graph further proves what is stated in pages 6 and 8. September is the month with the highest number of trips.</a:t>
            </a:r>
          </a:p>
        </p:txBody>
      </p:sp>
    </p:spTree>
    <p:extLst>
      <p:ext uri="{BB962C8B-B14F-4D97-AF65-F5344CB8AC3E}">
        <p14:creationId xmlns:p14="http://schemas.microsoft.com/office/powerpoint/2010/main" val="1221752997"/>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PowerPoint, from 24Slides</Template>
  <TotalTime>108</TotalTime>
  <Words>1034</Words>
  <Application>Microsoft Office PowerPoint</Application>
  <PresentationFormat>Widescreen</PresentationFormat>
  <Paragraphs>116</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Bahnschrift Light</vt:lpstr>
      <vt:lpstr>Bahnschrift SemiBold</vt:lpstr>
      <vt:lpstr>Calibri</vt:lpstr>
      <vt:lpstr>Century Gothic</vt:lpstr>
      <vt:lpstr>Segoe UI Light</vt:lpstr>
      <vt:lpstr>Office Theme</vt:lpstr>
      <vt:lpstr>Slide 1</vt:lpstr>
      <vt:lpstr>Slide 2</vt:lpstr>
      <vt:lpstr>Slide 2</vt:lpstr>
      <vt:lpstr>Slide 2</vt:lpstr>
      <vt:lpstr>Slide 3</vt:lpstr>
      <vt:lpstr>Slide 4</vt:lpstr>
      <vt:lpstr>Slide 5</vt:lpstr>
      <vt:lpstr>Slide 6</vt:lpstr>
      <vt:lpstr>Slide 8</vt:lpstr>
      <vt:lpstr>Slide 9</vt:lpstr>
      <vt:lpstr>Slide 9</vt:lpstr>
      <vt:lpstr>Slide 9</vt:lpstr>
      <vt:lpstr>Slide 9</vt:lpstr>
      <vt:lpstr>Slide 9</vt:lpstr>
      <vt:lpstr>Slide 9</vt:lpstr>
      <vt:lpstr>Slide 9</vt:lpstr>
      <vt:lpstr>Slide 9</vt:lpstr>
      <vt:lpstr>Slide 9</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Esnobi Pajanconi</dc:creator>
  <cp:lastModifiedBy>Esnobi Pajanconi</cp:lastModifiedBy>
  <cp:revision>2</cp:revision>
  <dcterms:created xsi:type="dcterms:W3CDTF">2021-11-16T21:27:22Z</dcterms:created>
  <dcterms:modified xsi:type="dcterms:W3CDTF">2021-11-17T20:13:35Z</dcterms:modified>
</cp:coreProperties>
</file>